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6" r:id="rId3"/>
    <p:sldId id="257" r:id="rId4"/>
    <p:sldId id="267" r:id="rId5"/>
    <p:sldId id="258" r:id="rId6"/>
    <p:sldId id="259" r:id="rId7"/>
    <p:sldId id="268" r:id="rId8"/>
    <p:sldId id="260" r:id="rId9"/>
    <p:sldId id="261" r:id="rId10"/>
    <p:sldId id="262" r:id="rId11"/>
    <p:sldId id="264" r:id="rId12"/>
    <p:sldId id="265" r:id="rId13"/>
    <p:sldId id="269" r:id="rId14"/>
    <p:sldId id="263"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00" autoAdjust="0"/>
  </p:normalViewPr>
  <p:slideViewPr>
    <p:cSldViewPr showGuides="1">
      <p:cViewPr varScale="1">
        <p:scale>
          <a:sx n="65" d="100"/>
          <a:sy n="65" d="100"/>
        </p:scale>
        <p:origin x="927" y="54"/>
      </p:cViewPr>
      <p:guideLst>
        <p:guide orient="horz" pos="2160"/>
        <p:guide pos="3840"/>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BF5C3-4039-40DB-A784-1A990E81C23C}" type="datetimeFigureOut">
              <a:rPr kumimoji="1" lang="ja-JP" altLang="en-US" smtClean="0"/>
              <a:t>2023/4/21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DA73B8-FAD8-426D-9BB4-445DFD492723}" type="slidenum">
              <a:rPr kumimoji="1" lang="ja-JP" altLang="en-US" smtClean="0"/>
              <a:t>‹#›</a:t>
            </a:fld>
            <a:endParaRPr kumimoji="1" lang="ja-JP" altLang="en-US"/>
          </a:p>
        </p:txBody>
      </p:sp>
    </p:spTree>
    <p:extLst>
      <p:ext uri="{BB962C8B-B14F-4D97-AF65-F5344CB8AC3E}">
        <p14:creationId xmlns:p14="http://schemas.microsoft.com/office/powerpoint/2010/main" val="15288316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みなさま　こんにちは　　只今ご紹介にあずかりました、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NPO</a:t>
            </a:r>
            <a:r>
              <a:rPr kumimoji="1" lang="ja-JP" altLang="en-US" dirty="0"/>
              <a:t>法人クライシスマッパーズ・ジャパン　災害ドローン救援隊ドローンバードの池田と申します。</a:t>
            </a:r>
            <a:endParaRPr kumimoji="1" lang="en-US" altLang="ja-JP" dirty="0"/>
          </a:p>
          <a:p>
            <a:r>
              <a:rPr kumimoji="1" lang="ja-JP" altLang="en-US" dirty="0"/>
              <a:t>これから私たち</a:t>
            </a:r>
            <a:r>
              <a:rPr kumimoji="1" lang="en-US" altLang="ja-JP" dirty="0"/>
              <a:t>CMJ</a:t>
            </a:r>
            <a:r>
              <a:rPr kumimoji="1" lang="ja-JP" altLang="en-US" dirty="0"/>
              <a:t>の紹介と福島県での活動のご報告をさせて頂きます。</a:t>
            </a:r>
            <a:endParaRPr kumimoji="1" lang="en-US" altLang="ja-JP" dirty="0"/>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1</a:t>
            </a:fld>
            <a:endParaRPr kumimoji="1" lang="ja-JP" altLang="en-US"/>
          </a:p>
        </p:txBody>
      </p:sp>
    </p:spTree>
    <p:extLst>
      <p:ext uri="{BB962C8B-B14F-4D97-AF65-F5344CB8AC3E}">
        <p14:creationId xmlns:p14="http://schemas.microsoft.com/office/powerpoint/2010/main" val="2051409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拠点から</a:t>
            </a:r>
            <a:r>
              <a:rPr kumimoji="1" lang="en-US" altLang="ja-JP" dirty="0"/>
              <a:t>4</a:t>
            </a:r>
            <a:r>
              <a:rPr kumimoji="1" lang="ja-JP" altLang="en-US" dirty="0"/>
              <a:t>ブロックに分け、フライトプランを策定</a:t>
            </a:r>
            <a:endParaRPr kumimoji="1" lang="en-US" altLang="ja-JP" dirty="0"/>
          </a:p>
          <a:p>
            <a:r>
              <a:rPr kumimoji="1" lang="en-US" altLang="ja-JP" dirty="0"/>
              <a:t>1</a:t>
            </a:r>
            <a:r>
              <a:rPr kumimoji="1" lang="ja-JP" altLang="en-US" dirty="0"/>
              <a:t>回目のフライト終了後、直ちに現地ではデータの地図化処理とアップロードを開始　</a:t>
            </a:r>
            <a:r>
              <a:rPr kumimoji="1" lang="en-US" altLang="ja-JP" dirty="0"/>
              <a:t>20</a:t>
            </a:r>
            <a:r>
              <a:rPr kumimoji="1" lang="ja-JP" altLang="en-US" dirty="0"/>
              <a:t>分ほどでマップが完成</a:t>
            </a:r>
            <a:endParaRPr kumimoji="1" lang="en-US" altLang="ja-JP" dirty="0"/>
          </a:p>
          <a:p>
            <a:r>
              <a:rPr kumimoji="1" lang="ja-JP" altLang="en-US" dirty="0"/>
              <a:t>こちらの写真は</a:t>
            </a:r>
            <a:r>
              <a:rPr kumimoji="1" lang="en-US" altLang="ja-JP" dirty="0"/>
              <a:t>4</a:t>
            </a:r>
            <a:r>
              <a:rPr kumimoji="1" lang="ja-JP" altLang="en-US" dirty="0"/>
              <a:t>ブロックの撮影完了後すべての写真を</a:t>
            </a:r>
            <a:r>
              <a:rPr kumimoji="1" lang="en-US" altLang="ja-JP" dirty="0"/>
              <a:t>1</a:t>
            </a:r>
            <a:r>
              <a:rPr kumimoji="1" lang="ja-JP" altLang="en-US" dirty="0"/>
              <a:t>枚にまとめたものです。</a:t>
            </a:r>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10</a:t>
            </a:fld>
            <a:endParaRPr kumimoji="1" lang="ja-JP" altLang="en-US"/>
          </a:p>
        </p:txBody>
      </p:sp>
    </p:spTree>
    <p:extLst>
      <p:ext uri="{BB962C8B-B14F-4D97-AF65-F5344CB8AC3E}">
        <p14:creationId xmlns:p14="http://schemas.microsoft.com/office/powerpoint/2010/main" val="412445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そして俯瞰写真から見えてきた被災状況に改めて被害の大きさを思い知りました。</a:t>
            </a:r>
            <a:endParaRPr kumimoji="1" lang="en-US" altLang="ja-JP" dirty="0"/>
          </a:p>
          <a:p>
            <a:r>
              <a:rPr kumimoji="1" lang="en-US" altLang="ja-JP" dirty="0"/>
              <a:t>1</a:t>
            </a:r>
            <a:r>
              <a:rPr kumimoji="1" lang="ja-JP" altLang="en-US" dirty="0"/>
              <a:t>年おきに大きな地震に見舞われた鹿島地区。写真にあるような被害が</a:t>
            </a:r>
            <a:endParaRPr kumimoji="1" lang="en-US" altLang="ja-JP" dirty="0"/>
          </a:p>
          <a:p>
            <a:r>
              <a:rPr kumimoji="1" lang="ja-JP" altLang="en-US" dirty="0"/>
              <a:t>沢山見えてきました。</a:t>
            </a:r>
            <a:endParaRPr kumimoji="1" lang="en-US" altLang="ja-JP" dirty="0"/>
          </a:p>
          <a:p>
            <a:endParaRPr kumimoji="1" lang="en-US" altLang="ja-JP" dirty="0"/>
          </a:p>
          <a:p>
            <a:r>
              <a:rPr kumimoji="1" lang="ja-JP" altLang="en-US" dirty="0"/>
              <a:t>しかし私はそれと同時にドローンバードの活動意義も身をもって実感することができました。</a:t>
            </a:r>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11</a:t>
            </a:fld>
            <a:endParaRPr kumimoji="1" lang="ja-JP" altLang="en-US"/>
          </a:p>
        </p:txBody>
      </p:sp>
    </p:spTree>
    <p:extLst>
      <p:ext uri="{BB962C8B-B14F-4D97-AF65-F5344CB8AC3E}">
        <p14:creationId xmlns:p14="http://schemas.microsoft.com/office/powerpoint/2010/main" val="1812500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今回は事前に依頼があり日程調整が行われた出動でしたが、私を含め</a:t>
            </a:r>
            <a:r>
              <a:rPr kumimoji="1" lang="en-US" altLang="ja-JP" dirty="0"/>
              <a:t>7</a:t>
            </a:r>
            <a:r>
              <a:rPr kumimoji="1" lang="ja-JP" altLang="en-US" dirty="0"/>
              <a:t>名もの隊員が駆けつけてくださりました。</a:t>
            </a:r>
            <a:endParaRPr kumimoji="1" lang="en-US" altLang="ja-JP" dirty="0"/>
          </a:p>
          <a:p>
            <a:r>
              <a:rPr kumimoji="1" lang="ja-JP" altLang="en-US" dirty="0"/>
              <a:t>また、鹿島地区では災害ボランティアの方が屋根の応急補修もされていたのですが、こうした方々が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何かあった時にすぐに駆けつけてくれるというのは非常に心強いものがあります。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　　～ドローンから地図へ～</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ドローンバードが作成した地図が最前線での作戦会議に使ってほしい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活動を終え、後日マッピングデータが出来上がった時に思いました。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近年多発する大規模な自然災害。そこで必ず必要になってくるものが、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被災状況がわかる地図ではないでしょうか。あの道は通れる。あそこの川が氾濫しどこまで水が来ている。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そんな状況を安全に速やかに収集できるアイテムがドローンではないでしょうか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そしてそのデータをマップ化しみんなが活用できる。</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そうすれば、助かる命が増える。少しでも早く安心できる人が増える。</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その両方が出来るチームがドローンバードではないでしょうか</a:t>
            </a:r>
            <a:endParaRPr kumimoji="1" lang="en-US" altLang="ja-JP" sz="1200" dirty="0"/>
          </a:p>
          <a:p>
            <a:r>
              <a:rPr kumimoji="1" lang="ja-JP" altLang="en-US" dirty="0"/>
              <a:t>　ドローンが扱える。や、マッピングが出来る　ことが決して特殊なことではなく誰しもが参加できます。</a:t>
            </a:r>
            <a:endParaRPr kumimoji="1" lang="en-US" altLang="ja-JP" dirty="0"/>
          </a:p>
          <a:p>
            <a:r>
              <a:rPr kumimoji="1" lang="ja-JP" altLang="en-US" dirty="0"/>
              <a:t>それが隊長古橋先生が掲げる「一億総伊能化」ではないかと考えています。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12</a:t>
            </a:fld>
            <a:endParaRPr kumimoji="1" lang="ja-JP" altLang="en-US"/>
          </a:p>
        </p:txBody>
      </p:sp>
    </p:spTree>
    <p:extLst>
      <p:ext uri="{BB962C8B-B14F-4D97-AF65-F5344CB8AC3E}">
        <p14:creationId xmlns:p14="http://schemas.microsoft.com/office/powerpoint/2010/main" val="2054570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そして、我々ならではの強みがあります。</a:t>
            </a:r>
            <a:endParaRPr kumimoji="1" lang="en-US" altLang="ja-JP" dirty="0"/>
          </a:p>
          <a:p>
            <a:r>
              <a:rPr lang="ja-JP" altLang="en-US" dirty="0"/>
              <a:t>それは災害協定を締結させて頂いた自治体で災害が発生した際、出動依頼を待たず我々</a:t>
            </a:r>
            <a:r>
              <a:rPr lang="en-US" altLang="ja-JP" dirty="0"/>
              <a:t>DRONEBIRD</a:t>
            </a:r>
            <a:r>
              <a:rPr lang="ja-JP" altLang="en-US" dirty="0"/>
              <a:t>は</a:t>
            </a:r>
            <a:endParaRPr lang="en-US" altLang="ja-JP" dirty="0"/>
          </a:p>
          <a:p>
            <a:r>
              <a:rPr kumimoji="1" lang="ja-JP" altLang="en-US" dirty="0"/>
              <a:t>出動します。そして迅速に調査を行い地図を作成します。</a:t>
            </a:r>
            <a:endParaRPr kumimoji="1" lang="en-US" altLang="ja-JP" dirty="0"/>
          </a:p>
          <a:p>
            <a:r>
              <a:rPr lang="ja-JP" altLang="en-US" dirty="0"/>
              <a:t>他の協定と大きな違いが被災自治体からの要請を待たず出動が可能となる事でいち早い状況把握が</a:t>
            </a:r>
            <a:endParaRPr lang="en-US" altLang="ja-JP" dirty="0"/>
          </a:p>
          <a:p>
            <a:r>
              <a:rPr kumimoji="1" lang="ja-JP" altLang="en-US" dirty="0"/>
              <a:t>可能となり被災直後の混乱を少しでも早く解消できるのはないかと考えております。</a:t>
            </a:r>
            <a:endParaRPr kumimoji="1" lang="en-US" altLang="ja-JP" dirty="0"/>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13</a:t>
            </a:fld>
            <a:endParaRPr kumimoji="1" lang="ja-JP" altLang="en-US"/>
          </a:p>
        </p:txBody>
      </p:sp>
    </p:spTree>
    <p:extLst>
      <p:ext uri="{BB962C8B-B14F-4D97-AF65-F5344CB8AC3E}">
        <p14:creationId xmlns:p14="http://schemas.microsoft.com/office/powerpoint/2010/main" val="1051399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以上で、クライシスマッパーズ・ジャパン　</a:t>
            </a:r>
            <a:r>
              <a:rPr kumimoji="1" lang="en-US" altLang="ja-JP" dirty="0"/>
              <a:t>DRONEBIRD</a:t>
            </a:r>
            <a:r>
              <a:rPr kumimoji="1" lang="ja-JP" altLang="en-US" dirty="0"/>
              <a:t>の紹介を終わります。</a:t>
            </a:r>
            <a:endParaRPr kumimoji="1" lang="en-US" altLang="ja-JP" dirty="0"/>
          </a:p>
          <a:p>
            <a:r>
              <a:rPr kumimoji="1" lang="ja-JP" altLang="en-US" dirty="0"/>
              <a:t>活動に興味を持って頂けた方は</a:t>
            </a:r>
            <a:r>
              <a:rPr lang="ja-JP" altLang="en-US" dirty="0"/>
              <a:t>お気軽にブースまでいらしていただけると幸いです。</a:t>
            </a:r>
            <a:endParaRPr lang="en-US" altLang="ja-JP" dirty="0"/>
          </a:p>
          <a:p>
            <a:r>
              <a:rPr kumimoji="1" lang="ja-JP" altLang="en-US" dirty="0"/>
              <a:t>ご清聴ありがとうございました。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14</a:t>
            </a:fld>
            <a:endParaRPr kumimoji="1" lang="ja-JP" altLang="en-US"/>
          </a:p>
        </p:txBody>
      </p:sp>
    </p:spTree>
    <p:extLst>
      <p:ext uri="{BB962C8B-B14F-4D97-AF65-F5344CB8AC3E}">
        <p14:creationId xmlns:p14="http://schemas.microsoft.com/office/powerpoint/2010/main" val="87584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クライシスマッパーズジャパンとは。　迅速に地図を用いて支援ができるように！</a:t>
            </a:r>
            <a:endParaRPr kumimoji="1" lang="en-US" altLang="ja-JP" dirty="0"/>
          </a:p>
          <a:p>
            <a:pPr marL="0" indent="0" algn="l">
              <a:buNone/>
            </a:pPr>
            <a:r>
              <a:rPr lang="ja-JP" altLang="en-US" b="0" i="0" dirty="0">
                <a:effectLst/>
                <a:latin typeface="Noto Sans Japanese"/>
              </a:rPr>
              <a:t>自然災害等の危機的状況下で、地図情報を迅速に提供し、</a:t>
            </a:r>
            <a:endParaRPr lang="en-US" altLang="ja-JP" b="0" i="0" dirty="0">
              <a:effectLst/>
              <a:latin typeface="Noto Sans Japanese"/>
            </a:endParaRPr>
          </a:p>
          <a:p>
            <a:pPr marL="0" indent="0" algn="l">
              <a:buNone/>
            </a:pPr>
            <a:r>
              <a:rPr lang="ja-JP" altLang="en-US" b="0" i="0" dirty="0">
                <a:effectLst/>
                <a:latin typeface="Noto Sans Japanese"/>
              </a:rPr>
              <a:t>世界中に発信・活用することを目的としている特定非営利活動法人（</a:t>
            </a:r>
            <a:r>
              <a:rPr lang="en-US" altLang="ja-JP" b="0" i="0" dirty="0">
                <a:effectLst/>
                <a:latin typeface="Noto Sans Japanese"/>
              </a:rPr>
              <a:t>NPO</a:t>
            </a:r>
            <a:r>
              <a:rPr lang="ja-JP" altLang="en-US" b="0" i="0" dirty="0">
                <a:effectLst/>
                <a:latin typeface="Noto Sans Japanese"/>
              </a:rPr>
              <a:t>法人）です。</a:t>
            </a:r>
            <a:endParaRPr lang="en-US" altLang="ja-JP" b="0" i="0" dirty="0">
              <a:effectLst/>
              <a:latin typeface="Noto Sans Japanese"/>
            </a:endParaRPr>
          </a:p>
          <a:p>
            <a:pPr marL="0" indent="0" algn="l">
              <a:buNone/>
            </a:pPr>
            <a:r>
              <a:rPr lang="ja-JP" altLang="en-US" b="0" i="0" dirty="0">
                <a:effectLst/>
                <a:latin typeface="Noto Sans Japanese"/>
              </a:rPr>
              <a:t>現在では、オープンストリートマップを活用し、どこにいてもこの地図づくり活動に参加し、</a:t>
            </a:r>
            <a:endParaRPr lang="en-US" altLang="ja-JP" b="0" i="0" dirty="0">
              <a:effectLst/>
              <a:latin typeface="Noto Sans Japanese"/>
            </a:endParaRPr>
          </a:p>
          <a:p>
            <a:pPr marL="0" indent="0" algn="l">
              <a:buNone/>
            </a:pPr>
            <a:r>
              <a:rPr lang="ja-JP" altLang="en-US" b="0" i="0" dirty="0">
                <a:effectLst/>
                <a:latin typeface="Noto Sans Japanese"/>
              </a:rPr>
              <a:t>被災状況を地図に反映（マッピング）することができます。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2</a:t>
            </a:fld>
            <a:endParaRPr kumimoji="1" lang="ja-JP" altLang="en-US"/>
          </a:p>
        </p:txBody>
      </p:sp>
    </p:spTree>
    <p:extLst>
      <p:ext uri="{BB962C8B-B14F-4D97-AF65-F5344CB8AC3E}">
        <p14:creationId xmlns:p14="http://schemas.microsoft.com/office/powerpoint/2010/main" val="117256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b="0" i="0" dirty="0">
                <a:effectLst/>
                <a:latin typeface="Droid Serif"/>
              </a:rPr>
              <a:t>ドローンバードとは　空から見守る。みんなで見守る。緊急時の市民発災害ドローン救援隊です。</a:t>
            </a:r>
            <a:endParaRPr lang="en-US" altLang="ja-JP" sz="1200" b="0" i="0" dirty="0">
              <a:effectLst/>
              <a:latin typeface="Droid Serif"/>
            </a:endParaRPr>
          </a:p>
          <a:p>
            <a:pPr marL="0" indent="0">
              <a:buNone/>
            </a:pPr>
            <a:r>
              <a:rPr lang="ja-JP" altLang="en-US" sz="1200" b="0" i="0" dirty="0">
                <a:effectLst/>
                <a:latin typeface="Droid Serif"/>
              </a:rPr>
              <a:t>自然災害などが起きた際に、被災状況を詳細かつ</a:t>
            </a:r>
            <a:endParaRPr lang="en-US" altLang="ja-JP" sz="1200" b="0" i="0" dirty="0">
              <a:effectLst/>
              <a:latin typeface="Droid Serif"/>
            </a:endParaRPr>
          </a:p>
          <a:p>
            <a:pPr marL="0" indent="0">
              <a:buNone/>
            </a:pPr>
            <a:r>
              <a:rPr lang="ja-JP" altLang="en-US" sz="1200" b="0" i="0" dirty="0">
                <a:effectLst/>
                <a:latin typeface="Droid Serif"/>
              </a:rPr>
              <a:t>迅速に取得できる最新鋭ドローンを現地に送り、</a:t>
            </a:r>
            <a:endParaRPr lang="en-US" altLang="ja-JP" sz="1200" b="0" i="0" dirty="0">
              <a:effectLst/>
              <a:latin typeface="Droid Serif"/>
            </a:endParaRPr>
          </a:p>
          <a:p>
            <a:pPr marL="0" indent="0">
              <a:buNone/>
            </a:pPr>
            <a:r>
              <a:rPr lang="ja-JP" altLang="en-US" sz="1200" b="0" i="0" dirty="0">
                <a:effectLst/>
                <a:latin typeface="Droid Serif"/>
              </a:rPr>
              <a:t>現地の災害状況をマップ上に反映し、人命救助や</a:t>
            </a:r>
            <a:endParaRPr lang="en-US" altLang="ja-JP" sz="1200" b="0" i="0" dirty="0">
              <a:effectLst/>
              <a:latin typeface="Droid Serif"/>
            </a:endParaRPr>
          </a:p>
          <a:p>
            <a:pPr marL="0" indent="0">
              <a:buNone/>
            </a:pPr>
            <a:r>
              <a:rPr lang="ja-JP" altLang="en-US" sz="1200" b="0" i="0" dirty="0">
                <a:effectLst/>
                <a:latin typeface="Droid Serif"/>
              </a:rPr>
              <a:t>支援活動のサポートを行います。</a:t>
            </a:r>
            <a:endParaRPr lang="en-US" altLang="ja-JP" sz="1200" b="0" i="0" dirty="0">
              <a:effectLst/>
              <a:latin typeface="Droid Serif"/>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3</a:t>
            </a:fld>
            <a:endParaRPr kumimoji="1" lang="ja-JP" altLang="en-US"/>
          </a:p>
        </p:txBody>
      </p:sp>
    </p:spTree>
    <p:extLst>
      <p:ext uri="{BB962C8B-B14F-4D97-AF65-F5344CB8AC3E}">
        <p14:creationId xmlns:p14="http://schemas.microsoft.com/office/powerpoint/2010/main" val="241238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現在のドローンバードですが、</a:t>
            </a:r>
            <a:endParaRPr kumimoji="1" lang="en-US" altLang="ja-JP" dirty="0"/>
          </a:p>
          <a:p>
            <a:r>
              <a:rPr kumimoji="1" lang="ja-JP" altLang="en-US" dirty="0"/>
              <a:t>隊員数　</a:t>
            </a:r>
            <a:r>
              <a:rPr kumimoji="1" lang="en-US" altLang="ja-JP" dirty="0"/>
              <a:t>780</a:t>
            </a:r>
            <a:r>
              <a:rPr kumimoji="1" lang="ja-JP" altLang="en-US" dirty="0"/>
              <a:t>名　こちらは正隊員、準隊員、訓練生を含んだ人数になります。</a:t>
            </a:r>
            <a:endParaRPr kumimoji="1" lang="en-US" altLang="ja-JP" dirty="0"/>
          </a:p>
          <a:p>
            <a:r>
              <a:rPr kumimoji="1" lang="ja-JP" altLang="en-US" dirty="0"/>
              <a:t>また、クライシスマッピング回数　</a:t>
            </a:r>
            <a:r>
              <a:rPr kumimoji="1" lang="en-US" altLang="ja-JP" dirty="0"/>
              <a:t>39</a:t>
            </a:r>
            <a:r>
              <a:rPr kumimoji="1" lang="ja-JP" altLang="en-US" dirty="0"/>
              <a:t>プロジェクト　東日本大震災、北海道胆振東部地震、西日本豪雨、などでマッピングを行いました。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さらに協定締結自治体は、</a:t>
            </a:r>
            <a:r>
              <a:rPr kumimoji="1" lang="en-US" altLang="ja-JP" dirty="0"/>
              <a:t>2</a:t>
            </a:r>
            <a:r>
              <a:rPr kumimoji="1" lang="ja-JP" altLang="en-US" dirty="0"/>
              <a:t>都市は隊員個人と自治体の締結を含みますが</a:t>
            </a:r>
            <a:r>
              <a:rPr kumimoji="1" lang="en-US" altLang="ja-JP" dirty="0"/>
              <a:t>37</a:t>
            </a:r>
            <a:r>
              <a:rPr kumimoji="1" lang="ja-JP" altLang="en-US" dirty="0"/>
              <a:t>都市となっております。</a:t>
            </a:r>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4</a:t>
            </a:fld>
            <a:endParaRPr kumimoji="1" lang="ja-JP" altLang="en-US"/>
          </a:p>
        </p:txBody>
      </p:sp>
    </p:spTree>
    <p:extLst>
      <p:ext uri="{BB962C8B-B14F-4D97-AF65-F5344CB8AC3E}">
        <p14:creationId xmlns:p14="http://schemas.microsoft.com/office/powerpoint/2010/main" val="1848052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　ドローン部隊をご紹介します。</a:t>
            </a:r>
            <a:endParaRPr kumimoji="1" lang="en-US" altLang="ja-JP" dirty="0"/>
          </a:p>
          <a:p>
            <a:r>
              <a:rPr kumimoji="1" lang="ja-JP" altLang="en-US" dirty="0"/>
              <a:t>ドローンというと</a:t>
            </a:r>
            <a:r>
              <a:rPr kumimoji="1" lang="en-US" altLang="ja-JP" dirty="0"/>
              <a:t>4</a:t>
            </a:r>
            <a:r>
              <a:rPr kumimoji="1" lang="ja-JP" altLang="en-US" dirty="0"/>
              <a:t>つのプロペラを持ったドローンを連想すると思いますが、</a:t>
            </a:r>
            <a:endParaRPr kumimoji="1" lang="en-US" altLang="ja-JP" dirty="0"/>
          </a:p>
          <a:p>
            <a:r>
              <a:rPr kumimoji="1" lang="ja-JP" altLang="en-US" dirty="0"/>
              <a:t>私たちの主力ドローンは左上にある飛行機型のドローンです。</a:t>
            </a:r>
            <a:endParaRPr kumimoji="1" lang="en-US" altLang="ja-JP" dirty="0"/>
          </a:p>
          <a:p>
            <a:r>
              <a:rPr kumimoji="1" lang="ja-JP" altLang="en-US" dirty="0"/>
              <a:t>エアロセンス社製のエアロボウイングという垂直離着陸型ドローンで最高時速１００ｋｍ</a:t>
            </a:r>
            <a:r>
              <a:rPr kumimoji="1" lang="en-US" altLang="ja-JP" dirty="0"/>
              <a:t>/h</a:t>
            </a:r>
            <a:r>
              <a:rPr kumimoji="1" lang="ja-JP" altLang="en-US" dirty="0"/>
              <a:t>　航続可能距離５０ｋｍという</a:t>
            </a:r>
            <a:endParaRPr kumimoji="1" lang="en-US" altLang="ja-JP" dirty="0"/>
          </a:p>
          <a:p>
            <a:r>
              <a:rPr kumimoji="1" lang="ja-JP" altLang="en-US" dirty="0"/>
              <a:t>脅威的スペックを誇る国産ドローンです。　</a:t>
            </a:r>
            <a:r>
              <a:rPr kumimoji="1" lang="ja-JP" altLang="en-US" strike="sngStrike" baseline="0" dirty="0">
                <a:solidFill>
                  <a:schemeClr val="bg1"/>
                </a:solidFill>
              </a:rPr>
              <a:t>ちなみに　また国内に〇〇機しかないうちの</a:t>
            </a:r>
            <a:r>
              <a:rPr kumimoji="1" lang="en-US" altLang="ja-JP" strike="sngStrike" baseline="0" dirty="0">
                <a:solidFill>
                  <a:schemeClr val="bg1"/>
                </a:solidFill>
              </a:rPr>
              <a:t>1</a:t>
            </a:r>
            <a:r>
              <a:rPr kumimoji="1" lang="ja-JP" altLang="en-US" strike="sngStrike" baseline="0" dirty="0">
                <a:solidFill>
                  <a:schemeClr val="bg1"/>
                </a:solidFill>
              </a:rPr>
              <a:t>機です</a:t>
            </a:r>
            <a:endParaRPr kumimoji="1" lang="en-US" altLang="ja-JP" strike="sngStrike" baseline="0" dirty="0">
              <a:solidFill>
                <a:schemeClr val="bg1"/>
              </a:solidFill>
            </a:endParaRPr>
          </a:p>
          <a:p>
            <a:r>
              <a:rPr kumimoji="1" lang="ja-JP" altLang="en-US" dirty="0"/>
              <a:t>このドローンを用いて被災地の状況を撮影し次に紹介するマッピング部隊に引き継ぎます。</a:t>
            </a:r>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5</a:t>
            </a:fld>
            <a:endParaRPr kumimoji="1" lang="ja-JP" altLang="en-US"/>
          </a:p>
        </p:txBody>
      </p:sp>
    </p:spTree>
    <p:extLst>
      <p:ext uri="{BB962C8B-B14F-4D97-AF65-F5344CB8AC3E}">
        <p14:creationId xmlns:p14="http://schemas.microsoft.com/office/powerpoint/2010/main" val="2982878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クライシスマッピング部隊</a:t>
            </a:r>
            <a:endParaRPr kumimoji="1" lang="en-US" altLang="ja-JP" dirty="0"/>
          </a:p>
          <a:p>
            <a:r>
              <a:rPr kumimoji="1" lang="ja-JP" altLang="en-US" dirty="0"/>
              <a:t>先ほど紹介したドローン部隊が撮影した数百枚から数千枚の写真をもちいて</a:t>
            </a:r>
            <a:endParaRPr kumimoji="1" lang="en-US" altLang="ja-JP" dirty="0"/>
          </a:p>
          <a:p>
            <a:pPr marL="0" indent="0">
              <a:buNone/>
            </a:pPr>
            <a:r>
              <a:rPr lang="ja-JP" altLang="en-US" dirty="0">
                <a:latin typeface="HG丸ｺﾞｼｯｸM-PRO" panose="020F0600000000000000" pitchFamily="50" charset="-128"/>
                <a:ea typeface="HG丸ｺﾞｼｯｸM-PRO" panose="020F0600000000000000" pitchFamily="50" charset="-128"/>
              </a:rPr>
              <a:t>一枚の航空写真地図を作製。</a:t>
            </a:r>
            <a:r>
              <a:rPr kumimoji="1" lang="ja-JP" altLang="en-US" dirty="0">
                <a:latin typeface="HG丸ｺﾞｼｯｸM-PRO" panose="020F0600000000000000" pitchFamily="50" charset="-128"/>
                <a:ea typeface="HG丸ｺﾞｼｯｸM-PRO" panose="020F0600000000000000" pitchFamily="50" charset="-128"/>
              </a:rPr>
              <a:t>オープンエアリアルマップにアップロード</a:t>
            </a:r>
            <a:r>
              <a:rPr lang="ja-JP" altLang="en-US" dirty="0">
                <a:latin typeface="HG丸ｺﾞｼｯｸM-PRO" panose="020F0600000000000000" pitchFamily="50" charset="-128"/>
                <a:ea typeface="HG丸ｺﾞｼｯｸM-PRO" panose="020F0600000000000000" pitchFamily="50" charset="-128"/>
              </a:rPr>
              <a:t>し</a:t>
            </a:r>
            <a:r>
              <a:rPr kumimoji="1" lang="ja-JP" altLang="en-US" dirty="0">
                <a:latin typeface="HG丸ｺﾞｼｯｸM-PRO" panose="020F0600000000000000" pitchFamily="50" charset="-128"/>
                <a:ea typeface="HG丸ｺﾞｼｯｸM-PRO" panose="020F0600000000000000" pitchFamily="50" charset="-128"/>
              </a:rPr>
              <a:t>てそれを基に</a:t>
            </a: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kumimoji="1" lang="ja-JP" altLang="en-US" dirty="0">
                <a:latin typeface="HG丸ｺﾞｼｯｸM-PRO" panose="020F0600000000000000" pitchFamily="50" charset="-128"/>
                <a:ea typeface="HG丸ｺﾞｼｯｸM-PRO" panose="020F0600000000000000" pitchFamily="50" charset="-128"/>
              </a:rPr>
              <a:t>オープンストリートマップという地図も更新、</a:t>
            </a:r>
            <a:r>
              <a:rPr lang="ja-JP" altLang="en-US" dirty="0">
                <a:latin typeface="HG丸ｺﾞｼｯｸM-PRO" panose="020F0600000000000000" pitchFamily="50" charset="-128"/>
                <a:ea typeface="HG丸ｺﾞｼｯｸM-PRO" panose="020F0600000000000000" pitchFamily="50" charset="-128"/>
              </a:rPr>
              <a:t>関係機関へ共有します。</a:t>
            </a:r>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t>その後全国、世界にいるマッパーがマッピングを開始します。</a:t>
            </a:r>
            <a:endParaRPr kumimoji="1" lang="en-US" altLang="ja-JP" dirty="0"/>
          </a:p>
          <a:p>
            <a:endParaRPr kumimoji="1" lang="en-US" altLang="ja-JP" dirty="0"/>
          </a:p>
          <a:p>
            <a:r>
              <a:rPr kumimoji="1" lang="ja-JP" altLang="en-US" dirty="0"/>
              <a:t>ドローンバードではここまでの一連の作業を発災後</a:t>
            </a:r>
            <a:r>
              <a:rPr kumimoji="1" lang="en-US" altLang="ja-JP" dirty="0"/>
              <a:t>2</a:t>
            </a:r>
            <a:r>
              <a:rPr kumimoji="1" lang="ja-JP" altLang="en-US" dirty="0"/>
              <a:t>時間以内に開始することを目標としています。</a:t>
            </a:r>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6</a:t>
            </a:fld>
            <a:endParaRPr kumimoji="1" lang="ja-JP" altLang="en-US"/>
          </a:p>
        </p:txBody>
      </p:sp>
    </p:spTree>
    <p:extLst>
      <p:ext uri="{BB962C8B-B14F-4D97-AF65-F5344CB8AC3E}">
        <p14:creationId xmlns:p14="http://schemas.microsoft.com/office/powerpoint/2010/main" val="1507309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　今更ですが、私　池田の自己紹介をさせて頂きます。</a:t>
            </a:r>
            <a:endParaRPr kumimoji="1" lang="en-US" altLang="ja-JP" dirty="0"/>
          </a:p>
          <a:p>
            <a:r>
              <a:rPr kumimoji="1" lang="ja-JP" altLang="en-US" dirty="0"/>
              <a:t>私は福岡県出身　現在は福島県に在住。　交通インフラ関係の会社に勤務しております。</a:t>
            </a:r>
            <a:endParaRPr kumimoji="1" lang="en-US" altLang="ja-JP" dirty="0"/>
          </a:p>
          <a:p>
            <a:r>
              <a:rPr kumimoji="1" lang="ja-JP" altLang="en-US" dirty="0"/>
              <a:t>東日本大震災を機にドローンの災害活用に興味をもち、ドローンバードの活動を知り、</a:t>
            </a:r>
            <a:r>
              <a:rPr kumimoji="1" lang="en-US" altLang="ja-JP" dirty="0"/>
              <a:t>2021</a:t>
            </a:r>
            <a:r>
              <a:rPr kumimoji="1" lang="ja-JP" altLang="en-US" dirty="0"/>
              <a:t>年より準隊員として参加しております。</a:t>
            </a:r>
            <a:endParaRPr kumimoji="1" lang="en-US" altLang="ja-JP" dirty="0"/>
          </a:p>
          <a:p>
            <a:r>
              <a:rPr kumimoji="1" lang="ja-JP" altLang="en-US" dirty="0"/>
              <a:t>航空写真測量もマッピングも無知のまま飛び込みましたが、</a:t>
            </a:r>
            <a:endParaRPr kumimoji="1" lang="en-US" altLang="ja-JP" dirty="0"/>
          </a:p>
          <a:p>
            <a:r>
              <a:rPr kumimoji="1" lang="ja-JP" altLang="en-US" dirty="0"/>
              <a:t>月に</a:t>
            </a:r>
            <a:r>
              <a:rPr kumimoji="1" lang="en-US" altLang="ja-JP" dirty="0"/>
              <a:t>1</a:t>
            </a:r>
            <a:r>
              <a:rPr kumimoji="1" lang="ja-JP" altLang="en-US" dirty="0"/>
              <a:t>回の実技訓練やオンラインでのマッピング講座、測量に関する勉強会などが</a:t>
            </a:r>
            <a:endParaRPr kumimoji="1" lang="en-US" altLang="ja-JP" dirty="0"/>
          </a:p>
          <a:p>
            <a:r>
              <a:rPr kumimoji="1" lang="ja-JP" altLang="en-US" dirty="0"/>
              <a:t>あり無知な私でもいろいろなことを丁寧に教えて頂いております。</a:t>
            </a:r>
            <a:endParaRPr kumimoji="1" lang="en-US" altLang="ja-JP" dirty="0"/>
          </a:p>
          <a:p>
            <a:r>
              <a:rPr kumimoji="1" lang="ja-JP" altLang="en-US" dirty="0"/>
              <a:t>　つづいて福島県南相馬市での出動にてついて紹介いたします。</a:t>
            </a:r>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7</a:t>
            </a:fld>
            <a:endParaRPr kumimoji="1" lang="ja-JP" altLang="en-US"/>
          </a:p>
        </p:txBody>
      </p:sp>
    </p:spTree>
    <p:extLst>
      <p:ext uri="{BB962C8B-B14F-4D97-AF65-F5344CB8AC3E}">
        <p14:creationId xmlns:p14="http://schemas.microsoft.com/office/powerpoint/2010/main" val="3722620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平成</a:t>
            </a:r>
            <a:r>
              <a:rPr kumimoji="1" lang="en-US" altLang="ja-JP" dirty="0"/>
              <a:t>29</a:t>
            </a:r>
            <a:r>
              <a:rPr kumimoji="1" lang="ja-JP" altLang="en-US" dirty="0"/>
              <a:t>年に福島県に移住してきた私ですが、本日までの６年間に最大震度</a:t>
            </a:r>
            <a:r>
              <a:rPr kumimoji="1" lang="en-US" altLang="ja-JP" dirty="0"/>
              <a:t>5</a:t>
            </a:r>
            <a:r>
              <a:rPr kumimoji="1" lang="ja-JP" altLang="en-US" dirty="0"/>
              <a:t>強を超える地震に</a:t>
            </a:r>
            <a:r>
              <a:rPr kumimoji="1" lang="en-US" altLang="ja-JP" dirty="0"/>
              <a:t>3</a:t>
            </a:r>
            <a:r>
              <a:rPr kumimoji="1" lang="ja-JP" altLang="en-US" dirty="0"/>
              <a:t>度遭遇しました。</a:t>
            </a:r>
            <a:endParaRPr kumimoji="1" lang="en-US" altLang="ja-JP" dirty="0"/>
          </a:p>
          <a:p>
            <a:r>
              <a:rPr kumimoji="1" lang="ja-JP" altLang="en-US" dirty="0"/>
              <a:t>幸い私自身大きな被害はありませんでしたが、</a:t>
            </a:r>
            <a:r>
              <a:rPr kumimoji="1" lang="en-US" altLang="ja-JP" dirty="0"/>
              <a:t>R3</a:t>
            </a:r>
            <a:r>
              <a:rPr kumimoji="1" lang="ja-JP" altLang="en-US" dirty="0"/>
              <a:t>年</a:t>
            </a:r>
            <a:r>
              <a:rPr kumimoji="1" lang="en-US" altLang="ja-JP" dirty="0"/>
              <a:t>2</a:t>
            </a:r>
            <a:r>
              <a:rPr kumimoji="1" lang="ja-JP" altLang="en-US" dirty="0"/>
              <a:t>月の地震では福島県浜通りを通る常磐自動車道で土砂崩れが発生。</a:t>
            </a:r>
            <a:endParaRPr kumimoji="1" lang="en-US" altLang="ja-JP" dirty="0"/>
          </a:p>
          <a:p>
            <a:r>
              <a:rPr kumimoji="1" lang="ja-JP" altLang="en-US" dirty="0"/>
              <a:t>翌年</a:t>
            </a:r>
            <a:r>
              <a:rPr kumimoji="1" lang="en-US" altLang="ja-JP" dirty="0"/>
              <a:t>3</a:t>
            </a:r>
            <a:r>
              <a:rPr kumimoji="1" lang="ja-JP" altLang="en-US" dirty="0"/>
              <a:t>月の地震では福島県中通りを通る東北自動車道で道路にひび割れが発生するなど大きな被害が発生。</a:t>
            </a:r>
            <a:endParaRPr kumimoji="1" lang="en-US" altLang="ja-JP" dirty="0"/>
          </a:p>
          <a:p>
            <a:r>
              <a:rPr kumimoji="1" lang="ja-JP" altLang="en-US" dirty="0"/>
              <a:t>広範囲で家屋の瓦が落ちなるなどの被害がありました。</a:t>
            </a:r>
            <a:endParaRPr kumimoji="1" lang="en-US" altLang="ja-JP" dirty="0"/>
          </a:p>
          <a:p>
            <a:r>
              <a:rPr kumimoji="1" lang="en-US" altLang="ja-JP" dirty="0"/>
              <a:t>4</a:t>
            </a:r>
            <a:r>
              <a:rPr kumimoji="1" lang="ja-JP" altLang="en-US" dirty="0"/>
              <a:t>月になり福島県浜通り北部に位置する南相馬市鹿島地区での被災状況調査のため出動することになりました。</a:t>
            </a:r>
            <a:endParaRPr kumimoji="1" lang="en-US" altLang="ja-JP" dirty="0"/>
          </a:p>
          <a:p>
            <a:r>
              <a:rPr kumimoji="1" lang="ja-JP" altLang="en-US" dirty="0"/>
              <a:t>ドローンバードとして初の実災害現場への出動でした。</a:t>
            </a:r>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8</a:t>
            </a:fld>
            <a:endParaRPr kumimoji="1" lang="ja-JP" altLang="en-US"/>
          </a:p>
        </p:txBody>
      </p:sp>
    </p:spTree>
    <p:extLst>
      <p:ext uri="{BB962C8B-B14F-4D97-AF65-F5344CB8AC3E}">
        <p14:creationId xmlns:p14="http://schemas.microsoft.com/office/powerpoint/2010/main" val="25552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今回は発災後約</a:t>
            </a:r>
            <a:r>
              <a:rPr kumimoji="1" lang="en-US" altLang="ja-JP" dirty="0"/>
              <a:t>1</a:t>
            </a:r>
            <a:r>
              <a:rPr kumimoji="1" lang="ja-JP" altLang="en-US" dirty="0"/>
              <a:t>か月が経過しておりある程度復興が進んでいる状況でした。</a:t>
            </a:r>
            <a:endParaRPr kumimoji="1" lang="en-US" altLang="ja-JP" dirty="0"/>
          </a:p>
          <a:p>
            <a:r>
              <a:rPr kumimoji="1" lang="ja-JP" altLang="en-US" dirty="0"/>
              <a:t>関東地区から</a:t>
            </a:r>
            <a:r>
              <a:rPr kumimoji="1" lang="en-US" altLang="ja-JP" dirty="0"/>
              <a:t>6</a:t>
            </a:r>
            <a:r>
              <a:rPr kumimoji="1" lang="ja-JP" altLang="en-US" dirty="0"/>
              <a:t>名もの隊員の方が駆けつけてくださり、私を含めた</a:t>
            </a:r>
            <a:r>
              <a:rPr kumimoji="1" lang="en-US" altLang="ja-JP" dirty="0"/>
              <a:t>7</a:t>
            </a:r>
            <a:r>
              <a:rPr kumimoji="1" lang="ja-JP" altLang="en-US" dirty="0"/>
              <a:t>名で</a:t>
            </a:r>
            <a:endParaRPr kumimoji="1" lang="en-US" altLang="ja-JP" dirty="0"/>
          </a:p>
          <a:p>
            <a:r>
              <a:rPr kumimoji="1" lang="ja-JP" altLang="en-US" dirty="0"/>
              <a:t>はじめに紹介した飛行機型ドローン　エアロボウイングを使用して被災状況の調査を開始しました。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5DDA73B8-FAD8-426D-9BB4-445DFD492723}" type="slidenum">
              <a:rPr kumimoji="1" lang="ja-JP" altLang="en-US" smtClean="0"/>
              <a:t>9</a:t>
            </a:fld>
            <a:endParaRPr kumimoji="1" lang="ja-JP" altLang="en-US"/>
          </a:p>
        </p:txBody>
      </p:sp>
    </p:spTree>
    <p:extLst>
      <p:ext uri="{BB962C8B-B14F-4D97-AF65-F5344CB8AC3E}">
        <p14:creationId xmlns:p14="http://schemas.microsoft.com/office/powerpoint/2010/main" val="4090352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93EA56-CE62-D7AA-E967-A104CEE2DB8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DB6446E-3DC1-7098-B1E1-BD2F1667E0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AAD3F89-D6EB-1B89-4BC2-616FA35F2B81}"/>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5" name="フッター プレースホルダー 4">
            <a:extLst>
              <a:ext uri="{FF2B5EF4-FFF2-40B4-BE49-F238E27FC236}">
                <a16:creationId xmlns:a16="http://schemas.microsoft.com/office/drawing/2014/main" id="{1BF05532-5118-1BD4-E674-9D3C0334B85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B677C6-0B48-3DA9-D0AF-3C171BBAE5B8}"/>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4056526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D32ED1-46B6-E5D8-5BD0-75017C42267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BE39289-BF4C-5AF4-29AF-042B8EF5564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41153D3-4F89-25A7-4564-884790C1DF0A}"/>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5" name="フッター プレースホルダー 4">
            <a:extLst>
              <a:ext uri="{FF2B5EF4-FFF2-40B4-BE49-F238E27FC236}">
                <a16:creationId xmlns:a16="http://schemas.microsoft.com/office/drawing/2014/main" id="{5A345046-3614-7634-6230-D6888DE282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968F1F-FBE3-1E18-DF07-8D43DE817AA5}"/>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432703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65AEAB2-D50B-9FC0-9976-EFF400850E2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BD693F9-0CB3-0733-5F14-93C5F11256C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72E3C0-42DE-EBDC-BFFA-FB0419A0020F}"/>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5" name="フッター プレースホルダー 4">
            <a:extLst>
              <a:ext uri="{FF2B5EF4-FFF2-40B4-BE49-F238E27FC236}">
                <a16:creationId xmlns:a16="http://schemas.microsoft.com/office/drawing/2014/main" id="{4FE9FF95-BBAF-94E1-46A6-D2391CF111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89A436-A183-0921-D8AC-511CFAE1A01D}"/>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2829852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BFE6E-996A-5243-6130-B57D0E1E00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81CC40-6D27-5F8D-779B-2C87977FC24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4E05D54-E4A8-495B-EE41-916C6166973A}"/>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5" name="フッター プレースホルダー 4">
            <a:extLst>
              <a:ext uri="{FF2B5EF4-FFF2-40B4-BE49-F238E27FC236}">
                <a16:creationId xmlns:a16="http://schemas.microsoft.com/office/drawing/2014/main" id="{EF3220DF-3500-BFD3-1658-C682E8BD1B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81A31E-D9EA-1F1A-1AAC-0857941A4FDE}"/>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3046491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CBCB6-BCED-AA80-3CAD-F89C4A1F96E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70A1724-71EC-656D-C513-CE755E77C1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13A7FCE-65DA-23C7-C1E2-3B1FADE52706}"/>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5" name="フッター プレースホルダー 4">
            <a:extLst>
              <a:ext uri="{FF2B5EF4-FFF2-40B4-BE49-F238E27FC236}">
                <a16:creationId xmlns:a16="http://schemas.microsoft.com/office/drawing/2014/main" id="{C987E415-2387-C4EE-7DA0-61132FA7ED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6EEC3F7-B7E9-3906-BD30-1B90C522D2EE}"/>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2376769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F6BEAD-47A3-DF79-3139-1FEE387AF4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AC4FE4-2CC0-C53F-5CF0-70EDD9C8AED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587F072-C9DE-75C1-F300-7D1A2525C65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F8C7460-2190-0F6B-F569-DDD21B85FA7C}"/>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6" name="フッター プレースホルダー 5">
            <a:extLst>
              <a:ext uri="{FF2B5EF4-FFF2-40B4-BE49-F238E27FC236}">
                <a16:creationId xmlns:a16="http://schemas.microsoft.com/office/drawing/2014/main" id="{64F63609-C900-2A8F-7DC9-099AB43CD8A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EEE8B6F-C9DF-DFD2-D739-AF6BBE7DE1CD}"/>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269188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A9995C-5411-B72E-ADA6-15E472C1F601}"/>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3EAE167-22CC-6FEE-6CB0-43DD073842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3B7CE09-99DF-FB29-14E6-803565E909C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AAF0828-99EF-C0C2-C09B-7A33BA7C58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E26D011-2134-6FE8-B549-B28D3FC646B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E102CFB-FD83-9456-B95F-35AAFC6D2A45}"/>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8" name="フッター プレースホルダー 7">
            <a:extLst>
              <a:ext uri="{FF2B5EF4-FFF2-40B4-BE49-F238E27FC236}">
                <a16:creationId xmlns:a16="http://schemas.microsoft.com/office/drawing/2014/main" id="{75C248C3-50E4-06EA-3A8A-2F8A8882286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31EB178-A1D4-6AC8-F576-ECA7C20D77DA}"/>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271827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04851B-CEDF-39AE-3803-AFCCB2D5C35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BFFA9A2-EEF4-7B15-E04D-94A2D206C70A}"/>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4" name="フッター プレースホルダー 3">
            <a:extLst>
              <a:ext uri="{FF2B5EF4-FFF2-40B4-BE49-F238E27FC236}">
                <a16:creationId xmlns:a16="http://schemas.microsoft.com/office/drawing/2014/main" id="{8E978D45-D636-9D43-1A48-635C7113E06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6A22F6C-979B-B884-D546-012CA1B5769B}"/>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3026798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EA96269-8080-9878-E2FC-30FE6C3539C7}"/>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3" name="フッター プレースホルダー 2">
            <a:extLst>
              <a:ext uri="{FF2B5EF4-FFF2-40B4-BE49-F238E27FC236}">
                <a16:creationId xmlns:a16="http://schemas.microsoft.com/office/drawing/2014/main" id="{9F8C32BA-AB1A-D356-79B2-B0C0BB4C86F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F774E5-A2FA-C3F0-99C1-FE02E16A5934}"/>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69702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0D56AD-9B84-C1B0-A170-7CAA1E9E04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FE8D589-1E74-EC81-467B-C5AF4AFC36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F151087-E119-5834-2D8B-E157B619E3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DE005E-68E5-0335-D911-3A522268BF8B}"/>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6" name="フッター プレースホルダー 5">
            <a:extLst>
              <a:ext uri="{FF2B5EF4-FFF2-40B4-BE49-F238E27FC236}">
                <a16:creationId xmlns:a16="http://schemas.microsoft.com/office/drawing/2014/main" id="{BF0A4133-16FC-4A52-40AB-D63AF3E5A06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6DB027A-4F52-E44E-A652-1EC39BEEFA2C}"/>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1607798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51EB9-3194-F6B4-6AA1-5308F010455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93B454-8845-3A1E-C516-12EFC0831B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771F661-6AD2-4E60-04AC-673FB892C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4A93BD8-E0F7-6042-D6ED-C4BEE33FF03D}"/>
              </a:ext>
            </a:extLst>
          </p:cNvPr>
          <p:cNvSpPr>
            <a:spLocks noGrp="1"/>
          </p:cNvSpPr>
          <p:nvPr>
            <p:ph type="dt" sz="half" idx="10"/>
          </p:nvPr>
        </p:nvSpPr>
        <p:spPr/>
        <p:txBody>
          <a:bodyPr/>
          <a:lstStyle/>
          <a:p>
            <a:fld id="{D1BB03BC-382A-4887-85F1-7DD01D637A6A}" type="datetimeFigureOut">
              <a:rPr kumimoji="1" lang="ja-JP" altLang="en-US" smtClean="0"/>
              <a:t>2023/4/21</a:t>
            </a:fld>
            <a:endParaRPr kumimoji="1" lang="ja-JP" altLang="en-US"/>
          </a:p>
        </p:txBody>
      </p:sp>
      <p:sp>
        <p:nvSpPr>
          <p:cNvPr id="6" name="フッター プレースホルダー 5">
            <a:extLst>
              <a:ext uri="{FF2B5EF4-FFF2-40B4-BE49-F238E27FC236}">
                <a16:creationId xmlns:a16="http://schemas.microsoft.com/office/drawing/2014/main" id="{06D7A5F6-3493-D898-6574-A4BDE23B78B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BA549C-DC37-FD6C-2BA0-10454A3F9824}"/>
              </a:ext>
            </a:extLst>
          </p:cNvPr>
          <p:cNvSpPr>
            <a:spLocks noGrp="1"/>
          </p:cNvSpPr>
          <p:nvPr>
            <p:ph type="sldNum" sz="quarter" idx="12"/>
          </p:nvPr>
        </p:nvSpPr>
        <p:spPr/>
        <p:txBody>
          <a:body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4246641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9731D8-DCE3-3203-5515-4F86A40EB1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630232-3DA1-9548-81A5-84305324B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1BB97E0-ED45-AD8C-263A-8A3BF04A31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B03BC-382A-4887-85F1-7DD01D637A6A}" type="datetimeFigureOut">
              <a:rPr kumimoji="1" lang="ja-JP" altLang="en-US" smtClean="0"/>
              <a:t>2023/4/21</a:t>
            </a:fld>
            <a:endParaRPr kumimoji="1" lang="ja-JP" altLang="en-US"/>
          </a:p>
        </p:txBody>
      </p:sp>
      <p:sp>
        <p:nvSpPr>
          <p:cNvPr id="5" name="フッター プレースホルダー 4">
            <a:extLst>
              <a:ext uri="{FF2B5EF4-FFF2-40B4-BE49-F238E27FC236}">
                <a16:creationId xmlns:a16="http://schemas.microsoft.com/office/drawing/2014/main" id="{B414FF82-77E1-49BA-B3AC-144D15193F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C25EAD2-78FC-2FDA-4A57-ECA322EF6D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1B85F0-F95D-43A1-BF52-9E97D9F61D6A}" type="slidenum">
              <a:rPr kumimoji="1" lang="ja-JP" altLang="en-US" smtClean="0"/>
              <a:t>‹#›</a:t>
            </a:fld>
            <a:endParaRPr kumimoji="1" lang="ja-JP" altLang="en-US"/>
          </a:p>
        </p:txBody>
      </p:sp>
    </p:spTree>
    <p:extLst>
      <p:ext uri="{BB962C8B-B14F-4D97-AF65-F5344CB8AC3E}">
        <p14:creationId xmlns:p14="http://schemas.microsoft.com/office/powerpoint/2010/main" val="881549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89B8E2-238B-39F6-8551-191B0A47B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000" y="4748930"/>
            <a:ext cx="3240000" cy="1571400"/>
          </a:xfrm>
          <a:prstGeom prst="rect">
            <a:avLst/>
          </a:prstGeom>
        </p:spPr>
      </p:pic>
      <p:pic>
        <p:nvPicPr>
          <p:cNvPr id="7" name="図 6">
            <a:extLst>
              <a:ext uri="{FF2B5EF4-FFF2-40B4-BE49-F238E27FC236}">
                <a16:creationId xmlns:a16="http://schemas.microsoft.com/office/drawing/2014/main" id="{341CB35E-D7D0-5452-C127-A711C4B68901}"/>
              </a:ext>
            </a:extLst>
          </p:cNvPr>
          <p:cNvPicPr>
            <a:picLocks noChangeAspect="1"/>
          </p:cNvPicPr>
          <p:nvPr/>
        </p:nvPicPr>
        <p:blipFill rotWithShape="1">
          <a:blip r:embed="rId4">
            <a:extLst>
              <a:ext uri="{28A0092B-C50C-407E-A947-70E740481C1C}">
                <a14:useLocalDpi xmlns:a14="http://schemas.microsoft.com/office/drawing/2010/main" val="0"/>
              </a:ext>
            </a:extLst>
          </a:blip>
          <a:srcRect t="14002" b="20632"/>
          <a:stretch/>
        </p:blipFill>
        <p:spPr>
          <a:xfrm>
            <a:off x="7155837" y="4509000"/>
            <a:ext cx="4320000" cy="2160000"/>
          </a:xfrm>
          <a:prstGeom prst="rect">
            <a:avLst/>
          </a:prstGeom>
          <a:noFill/>
        </p:spPr>
      </p:pic>
      <p:sp>
        <p:nvSpPr>
          <p:cNvPr id="2" name="タイトル 1">
            <a:extLst>
              <a:ext uri="{FF2B5EF4-FFF2-40B4-BE49-F238E27FC236}">
                <a16:creationId xmlns:a16="http://schemas.microsoft.com/office/drawing/2014/main" id="{175D6C2E-405A-D520-7A20-FD481E3D0F95}"/>
              </a:ext>
            </a:extLst>
          </p:cNvPr>
          <p:cNvSpPr>
            <a:spLocks noGrp="1"/>
          </p:cNvSpPr>
          <p:nvPr>
            <p:ph type="ctrTitle"/>
          </p:nvPr>
        </p:nvSpPr>
        <p:spPr>
          <a:xfrm>
            <a:off x="336000" y="1269000"/>
            <a:ext cx="11520000" cy="2891330"/>
          </a:xfrm>
        </p:spPr>
        <p:txBody>
          <a:bodyPr anchor="ctr">
            <a:normAutofit/>
          </a:bodyPr>
          <a:lstStyle/>
          <a:p>
            <a:r>
              <a:rPr kumimoji="1" lang="en-US" altLang="ja-JP" sz="5400" dirty="0">
                <a:latin typeface="HG丸ｺﾞｼｯｸM-PRO" panose="020F0600000000000000" pitchFamily="50" charset="-128"/>
                <a:ea typeface="HG丸ｺﾞｼｯｸM-PRO" panose="020F0600000000000000" pitchFamily="50" charset="-128"/>
              </a:rPr>
              <a:t>NPO</a:t>
            </a:r>
            <a:r>
              <a:rPr kumimoji="1" lang="ja-JP" altLang="en-US" sz="5400" dirty="0">
                <a:latin typeface="HG丸ｺﾞｼｯｸM-PRO" panose="020F0600000000000000" pitchFamily="50" charset="-128"/>
                <a:ea typeface="HG丸ｺﾞｼｯｸM-PRO" panose="020F0600000000000000" pitchFamily="50" charset="-128"/>
              </a:rPr>
              <a:t>法人</a:t>
            </a:r>
            <a:br>
              <a:rPr kumimoji="1" lang="en-US" altLang="ja-JP" sz="5400" dirty="0">
                <a:latin typeface="HG丸ｺﾞｼｯｸM-PRO" panose="020F0600000000000000" pitchFamily="50" charset="-128"/>
                <a:ea typeface="HG丸ｺﾞｼｯｸM-PRO" panose="020F0600000000000000" pitchFamily="50" charset="-128"/>
              </a:rPr>
            </a:br>
            <a:r>
              <a:rPr kumimoji="1" lang="ja-JP" altLang="en-US" sz="5400" dirty="0">
                <a:latin typeface="HG丸ｺﾞｼｯｸM-PRO" panose="020F0600000000000000" pitchFamily="50" charset="-128"/>
                <a:ea typeface="HG丸ｺﾞｼｯｸM-PRO" panose="020F0600000000000000" pitchFamily="50" charset="-128"/>
              </a:rPr>
              <a:t>クライシスマッパーズ・ジャパン</a:t>
            </a:r>
            <a:br>
              <a:rPr kumimoji="1" lang="en-US" altLang="ja-JP" sz="5400" dirty="0">
                <a:latin typeface="HG丸ｺﾞｼｯｸM-PRO" panose="020F0600000000000000" pitchFamily="50" charset="-128"/>
                <a:ea typeface="HG丸ｺﾞｼｯｸM-PRO" panose="020F0600000000000000" pitchFamily="50" charset="-128"/>
              </a:rPr>
            </a:br>
            <a:br>
              <a:rPr kumimoji="1" lang="en-US" altLang="ja-JP" sz="5400" dirty="0">
                <a:latin typeface="HG丸ｺﾞｼｯｸM-PRO" panose="020F0600000000000000" pitchFamily="50" charset="-128"/>
                <a:ea typeface="HG丸ｺﾞｼｯｸM-PRO" panose="020F0600000000000000" pitchFamily="50" charset="-128"/>
              </a:rPr>
            </a:br>
            <a:r>
              <a:rPr kumimoji="1" lang="ja-JP" altLang="en-US" sz="3600" dirty="0">
                <a:latin typeface="HG丸ｺﾞｼｯｸM-PRO" panose="020F0600000000000000" pitchFamily="50" charset="-128"/>
                <a:ea typeface="HG丸ｺﾞｼｯｸM-PRO" panose="020F0600000000000000" pitchFamily="50" charset="-128"/>
              </a:rPr>
              <a:t>災害ドローン救援隊　</a:t>
            </a:r>
            <a:r>
              <a:rPr kumimoji="1" lang="en-US" altLang="ja-JP" sz="3600" dirty="0">
                <a:latin typeface="HG丸ｺﾞｼｯｸM-PRO" panose="020F0600000000000000" pitchFamily="50" charset="-128"/>
                <a:ea typeface="HG丸ｺﾞｼｯｸM-PRO" panose="020F0600000000000000" pitchFamily="50" charset="-128"/>
              </a:rPr>
              <a:t>DRONEBIRD</a:t>
            </a:r>
            <a:endParaRPr kumimoji="1" lang="ja-JP" altLang="en-US" sz="5400"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595706802"/>
      </p:ext>
    </p:extLst>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5CE01A3-1084-CB67-9E3C-A50A6644E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0"/>
            <a:ext cx="12192000" cy="6667500"/>
          </a:xfrm>
          <a:prstGeom prst="rect">
            <a:avLst/>
          </a:prstGeom>
        </p:spPr>
      </p:pic>
    </p:spTree>
    <p:extLst>
      <p:ext uri="{BB962C8B-B14F-4D97-AF65-F5344CB8AC3E}">
        <p14:creationId xmlns:p14="http://schemas.microsoft.com/office/powerpoint/2010/main" val="523361252"/>
      </p:ext>
    </p:extLst>
  </p:cSld>
  <p:clrMapOvr>
    <a:masterClrMapping/>
  </p:clrMapOvr>
  <mc:AlternateContent xmlns:mc="http://schemas.openxmlformats.org/markup-compatibility/2006">
    <mc:Choice xmlns:p14="http://schemas.microsoft.com/office/powerpoint/2010/main" Requires="p14">
      <p:transition spd="slow" p14:dur="2000" advTm="9000"/>
    </mc:Choice>
    <mc:Fallback>
      <p:transition spd="slow" advTm="9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229E173-78E1-BCB0-ED2A-1158D40D9BBB}"/>
              </a:ext>
            </a:extLst>
          </p:cNvPr>
          <p:cNvPicPr>
            <a:picLocks noChangeAspect="1"/>
          </p:cNvPicPr>
          <p:nvPr/>
        </p:nvPicPr>
        <p:blipFill rotWithShape="1">
          <a:blip r:embed="rId3">
            <a:extLst>
              <a:ext uri="{28A0092B-C50C-407E-A947-70E740481C1C}">
                <a14:useLocalDpi xmlns:a14="http://schemas.microsoft.com/office/drawing/2010/main" val="0"/>
              </a:ext>
            </a:extLst>
          </a:blip>
          <a:srcRect l="9592" r="16357"/>
          <a:stretch/>
        </p:blipFill>
        <p:spPr>
          <a:xfrm>
            <a:off x="5525910" y="1989000"/>
            <a:ext cx="6330090" cy="4486046"/>
          </a:xfrm>
          <a:prstGeom prst="rect">
            <a:avLst/>
          </a:prstGeom>
        </p:spPr>
      </p:pic>
      <p:pic>
        <p:nvPicPr>
          <p:cNvPr id="3" name="図 2">
            <a:extLst>
              <a:ext uri="{FF2B5EF4-FFF2-40B4-BE49-F238E27FC236}">
                <a16:creationId xmlns:a16="http://schemas.microsoft.com/office/drawing/2014/main" id="{167E65DF-8F7D-2AA3-56AC-4E23B2A3E1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000" y="189000"/>
            <a:ext cx="5659255" cy="4509000"/>
          </a:xfrm>
          <a:prstGeom prst="rect">
            <a:avLst/>
          </a:prstGeom>
        </p:spPr>
      </p:pic>
    </p:spTree>
    <p:extLst>
      <p:ext uri="{BB962C8B-B14F-4D97-AF65-F5344CB8AC3E}">
        <p14:creationId xmlns:p14="http://schemas.microsoft.com/office/powerpoint/2010/main" val="3758705775"/>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9AF559-6B82-CD5B-EB30-D02D8A6EE344}"/>
              </a:ext>
            </a:extLst>
          </p:cNvPr>
          <p:cNvSpPr>
            <a:spLocks noGrp="1"/>
          </p:cNvSpPr>
          <p:nvPr>
            <p:ph type="title"/>
          </p:nvPr>
        </p:nvSpPr>
        <p:spPr/>
        <p:txBody>
          <a:bodyPr/>
          <a:lstStyle/>
          <a:p>
            <a:r>
              <a:rPr kumimoji="1" lang="ja-JP" altLang="en-US" dirty="0">
                <a:latin typeface="HG丸ｺﾞｼｯｸM-PRO" panose="020F0600000000000000" pitchFamily="50" charset="-128"/>
                <a:ea typeface="HG丸ｺﾞｼｯｸM-PRO" panose="020F0600000000000000" pitchFamily="50" charset="-128"/>
              </a:rPr>
              <a:t>ドローンから地図へ</a:t>
            </a:r>
          </a:p>
        </p:txBody>
      </p:sp>
      <p:sp>
        <p:nvSpPr>
          <p:cNvPr id="3" name="テキスト ボックス 2">
            <a:extLst>
              <a:ext uri="{FF2B5EF4-FFF2-40B4-BE49-F238E27FC236}">
                <a16:creationId xmlns:a16="http://schemas.microsoft.com/office/drawing/2014/main" id="{A650E676-E4B7-88FC-3BE1-227F9212BBBB}"/>
              </a:ext>
            </a:extLst>
          </p:cNvPr>
          <p:cNvSpPr txBox="1"/>
          <p:nvPr/>
        </p:nvSpPr>
        <p:spPr>
          <a:xfrm>
            <a:off x="107040" y="1690688"/>
            <a:ext cx="11674991" cy="48320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dirty="0">
                <a:latin typeface="HG丸ｺﾞｼｯｸM-PRO" panose="020F0600000000000000" pitchFamily="50" charset="-128"/>
                <a:ea typeface="HG丸ｺﾞｼｯｸM-PRO" panose="020F0600000000000000" pitchFamily="50" charset="-128"/>
              </a:rPr>
              <a:t>DRONEBIRD</a:t>
            </a:r>
            <a:r>
              <a:rPr kumimoji="1" lang="ja-JP" altLang="en-US" sz="2800" dirty="0">
                <a:latin typeface="HG丸ｺﾞｼｯｸM-PRO" panose="020F0600000000000000" pitchFamily="50" charset="-128"/>
                <a:ea typeface="HG丸ｺﾞｼｯｸM-PRO" panose="020F0600000000000000" pitchFamily="50" charset="-128"/>
              </a:rPr>
              <a:t>が作成した地図が最前線での作戦会議に使ってほしい</a:t>
            </a:r>
            <a:endParaRPr kumimoji="1"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latin typeface="HG丸ｺﾞｼｯｸM-PRO" panose="020F0600000000000000" pitchFamily="50" charset="-128"/>
                <a:ea typeface="HG丸ｺﾞｼｯｸM-PRO" panose="020F0600000000000000" pitchFamily="50" charset="-128"/>
              </a:rPr>
              <a:t>近年多発する</a:t>
            </a:r>
            <a:r>
              <a:rPr lang="ja-JP" altLang="en-US" sz="2800" dirty="0">
                <a:latin typeface="HG丸ｺﾞｼｯｸM-PRO" panose="020F0600000000000000" pitchFamily="50" charset="-128"/>
                <a:ea typeface="HG丸ｺﾞｼｯｸM-PRO" panose="020F0600000000000000" pitchFamily="50" charset="-128"/>
              </a:rPr>
              <a:t>大</a:t>
            </a:r>
            <a:r>
              <a:rPr kumimoji="1" lang="ja-JP" altLang="en-US" sz="2800" dirty="0">
                <a:latin typeface="HG丸ｺﾞｼｯｸM-PRO" panose="020F0600000000000000" pitchFamily="50" charset="-128"/>
                <a:ea typeface="HG丸ｺﾞｼｯｸM-PRO" panose="020F0600000000000000" pitchFamily="50" charset="-128"/>
              </a:rPr>
              <a:t>規模</a:t>
            </a:r>
            <a:r>
              <a:rPr lang="ja-JP" altLang="en-US" sz="2800" dirty="0">
                <a:latin typeface="HG丸ｺﾞｼｯｸM-PRO" panose="020F0600000000000000" pitchFamily="50" charset="-128"/>
                <a:ea typeface="HG丸ｺﾞｼｯｸM-PRO" panose="020F0600000000000000" pitchFamily="50" charset="-128"/>
              </a:rPr>
              <a:t>な</a:t>
            </a:r>
            <a:r>
              <a:rPr kumimoji="1" lang="ja-JP" altLang="en-US" sz="2800" dirty="0">
                <a:latin typeface="HG丸ｺﾞｼｯｸM-PRO" panose="020F0600000000000000" pitchFamily="50" charset="-128"/>
                <a:ea typeface="HG丸ｺﾞｼｯｸM-PRO" panose="020F0600000000000000" pitchFamily="50" charset="-128"/>
              </a:rPr>
              <a:t>自然災害。そこで必ず必要になってくるものが、</a:t>
            </a:r>
            <a:endParaRPr kumimoji="1"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latin typeface="HG丸ｺﾞｼｯｸM-PRO" panose="020F0600000000000000" pitchFamily="50" charset="-128"/>
                <a:ea typeface="HG丸ｺﾞｼｯｸM-PRO" panose="020F0600000000000000" pitchFamily="50" charset="-128"/>
              </a:rPr>
              <a:t>被災状況がわかる地図ではないでしょうか。</a:t>
            </a:r>
            <a:endParaRPr kumimoji="1"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dirty="0">
                <a:latin typeface="HG丸ｺﾞｼｯｸM-PRO" panose="020F0600000000000000" pitchFamily="50" charset="-128"/>
                <a:ea typeface="HG丸ｺﾞｼｯｸM-PRO" panose="020F0600000000000000" pitchFamily="50" charset="-128"/>
              </a:rPr>
              <a:t>あ</a:t>
            </a:r>
            <a:r>
              <a:rPr kumimoji="1" lang="ja-JP" altLang="en-US" sz="2800" dirty="0">
                <a:latin typeface="HG丸ｺﾞｼｯｸM-PRO" panose="020F0600000000000000" pitchFamily="50" charset="-128"/>
                <a:ea typeface="HG丸ｺﾞｼｯｸM-PRO" panose="020F0600000000000000" pitchFamily="50" charset="-128"/>
              </a:rPr>
              <a:t>の道は通れる。あの川が氾濫しどこまで水が来ている。</a:t>
            </a:r>
            <a:endParaRPr kumimoji="1"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latin typeface="HG丸ｺﾞｼｯｸM-PRO" panose="020F0600000000000000" pitchFamily="50" charset="-128"/>
                <a:ea typeface="HG丸ｺﾞｼｯｸM-PRO" panose="020F0600000000000000" pitchFamily="50" charset="-128"/>
              </a:rPr>
              <a:t>そんな状況を安全に速やかに収集できるアイテムがドローンでは</a:t>
            </a:r>
            <a:endParaRPr kumimoji="1"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latin typeface="HG丸ｺﾞｼｯｸM-PRO" panose="020F0600000000000000" pitchFamily="50" charset="-128"/>
                <a:ea typeface="HG丸ｺﾞｼｯｸM-PRO" panose="020F0600000000000000" pitchFamily="50" charset="-128"/>
              </a:rPr>
              <a:t>ないでしょうか。そしてそのデータをマップ化しみんなが活用できる。</a:t>
            </a:r>
            <a:endParaRPr kumimoji="1"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dirty="0">
                <a:latin typeface="HG丸ｺﾞｼｯｸM-PRO" panose="020F0600000000000000" pitchFamily="50" charset="-128"/>
                <a:ea typeface="HG丸ｺﾞｼｯｸM-PRO" panose="020F0600000000000000" pitchFamily="50" charset="-128"/>
              </a:rPr>
              <a:t>そうすれば、助かる命が増える。少しでも早く安心できる人が増える。</a:t>
            </a:r>
            <a:endParaRPr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latin typeface="HG丸ｺﾞｼｯｸM-PRO" panose="020F0600000000000000" pitchFamily="50" charset="-128"/>
                <a:ea typeface="HG丸ｺﾞｼｯｸM-PRO" panose="020F0600000000000000" pitchFamily="50" charset="-128"/>
              </a:rPr>
              <a:t>その両方が出来るチームが</a:t>
            </a:r>
            <a:endParaRPr kumimoji="1" lang="en-US" altLang="ja-JP" sz="2800" dirty="0">
              <a:latin typeface="HG丸ｺﾞｼｯｸM-PRO" panose="020F0600000000000000" pitchFamily="50" charset="-128"/>
              <a:ea typeface="HG丸ｺﾞｼｯｸM-PRO" panose="020F06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dirty="0">
                <a:latin typeface="HG丸ｺﾞｼｯｸM-PRO" panose="020F0600000000000000" pitchFamily="50" charset="-128"/>
                <a:ea typeface="HG丸ｺﾞｼｯｸM-PRO" panose="020F0600000000000000" pitchFamily="50" charset="-128"/>
              </a:rPr>
              <a:t>ドローンバードではないでしょうか</a:t>
            </a:r>
            <a:endParaRPr kumimoji="1" lang="en-US" altLang="ja-JP" sz="2800" dirty="0">
              <a:latin typeface="HG丸ｺﾞｼｯｸM-PRO" panose="020F0600000000000000" pitchFamily="50" charset="-128"/>
              <a:ea typeface="HG丸ｺﾞｼｯｸM-PRO" panose="020F0600000000000000" pitchFamily="50" charset="-128"/>
            </a:endParaRPr>
          </a:p>
        </p:txBody>
      </p:sp>
      <p:sp>
        <p:nvSpPr>
          <p:cNvPr id="4" name="正方形/長方形 3">
            <a:extLst>
              <a:ext uri="{FF2B5EF4-FFF2-40B4-BE49-F238E27FC236}">
                <a16:creationId xmlns:a16="http://schemas.microsoft.com/office/drawing/2014/main" id="{343F90EE-683B-0274-F152-8DA362646154}"/>
              </a:ext>
            </a:extLst>
          </p:cNvPr>
          <p:cNvSpPr/>
          <p:nvPr/>
        </p:nvSpPr>
        <p:spPr>
          <a:xfrm rot="20834329">
            <a:off x="7829829" y="5466785"/>
            <a:ext cx="433965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ja-JP" altLang="en-US" sz="5400" b="1" cap="none" spc="0" dirty="0">
                <a:ln/>
                <a:solidFill>
                  <a:schemeClr val="accent4"/>
                </a:solidFill>
                <a:effectLst/>
              </a:rPr>
              <a:t>一億総伊能化</a:t>
            </a:r>
          </a:p>
        </p:txBody>
      </p:sp>
    </p:spTree>
    <p:extLst>
      <p:ext uri="{BB962C8B-B14F-4D97-AF65-F5344CB8AC3E}">
        <p14:creationId xmlns:p14="http://schemas.microsoft.com/office/powerpoint/2010/main" val="2156321291"/>
      </p:ext>
    </p:extLst>
  </p:cSld>
  <p:clrMapOvr>
    <a:masterClrMapping/>
  </p:clrMapOvr>
  <mc:AlternateContent xmlns:mc="http://schemas.openxmlformats.org/markup-compatibility/2006">
    <mc:Choice xmlns:p14="http://schemas.microsoft.com/office/powerpoint/2010/main" Requires="p14">
      <p:transition spd="slow" p14:dur="2000" advTm="9000"/>
    </mc:Choice>
    <mc:Fallback>
      <p:transition spd="slow" advTm="9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80841EB-B4C1-2D37-8894-46D44D02B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0" y="189000"/>
            <a:ext cx="8498334" cy="6373750"/>
          </a:xfrm>
          <a:prstGeom prst="rect">
            <a:avLst/>
          </a:prstGeom>
        </p:spPr>
      </p:pic>
      <p:sp>
        <p:nvSpPr>
          <p:cNvPr id="2" name="タイトル 1">
            <a:extLst>
              <a:ext uri="{FF2B5EF4-FFF2-40B4-BE49-F238E27FC236}">
                <a16:creationId xmlns:a16="http://schemas.microsoft.com/office/drawing/2014/main" id="{5AC14A21-B877-E561-5E78-412CD5F0B2C3}"/>
              </a:ext>
            </a:extLst>
          </p:cNvPr>
          <p:cNvSpPr>
            <a:spLocks noGrp="1"/>
          </p:cNvSpPr>
          <p:nvPr>
            <p:ph type="title"/>
          </p:nvPr>
        </p:nvSpPr>
        <p:spPr>
          <a:xfrm>
            <a:off x="838200" y="295250"/>
            <a:ext cx="10515600" cy="1325563"/>
          </a:xfrm>
        </p:spPr>
        <p:txBody>
          <a:bodyPr/>
          <a:lstStyle/>
          <a:p>
            <a:pPr algn="ctr"/>
            <a:r>
              <a:rPr lang="ja-JP" altLang="en-US" b="1" dirty="0">
                <a:solidFill>
                  <a:srgbClr val="FF0000"/>
                </a:solidFill>
                <a:latin typeface="BIZ UDP明朝 Medium" panose="02020500000000000000" pitchFamily="18" charset="-128"/>
                <a:ea typeface="BIZ UDP明朝 Medium" panose="02020500000000000000" pitchFamily="18" charset="-128"/>
              </a:rPr>
              <a:t>　　　　</a:t>
            </a:r>
            <a:r>
              <a:rPr lang="en-US" altLang="ja-JP" b="1" dirty="0">
                <a:solidFill>
                  <a:srgbClr val="FF0000"/>
                </a:solidFill>
                <a:latin typeface="BIZ UDP明朝 Medium" panose="02020500000000000000" pitchFamily="18" charset="-128"/>
                <a:ea typeface="BIZ UDP明朝 Medium" panose="02020500000000000000" pitchFamily="18" charset="-128"/>
              </a:rPr>
              <a:t>DRONEBIRD</a:t>
            </a:r>
            <a:r>
              <a:rPr kumimoji="1" lang="ja-JP" altLang="en-US" b="1" dirty="0">
                <a:solidFill>
                  <a:srgbClr val="FF0000"/>
                </a:solidFill>
                <a:latin typeface="BIZ UDP明朝 Medium" panose="02020500000000000000" pitchFamily="18" charset="-128"/>
                <a:ea typeface="BIZ UDP明朝 Medium" panose="02020500000000000000" pitchFamily="18" charset="-128"/>
              </a:rPr>
              <a:t>の強み</a:t>
            </a:r>
          </a:p>
        </p:txBody>
      </p:sp>
      <p:sp>
        <p:nvSpPr>
          <p:cNvPr id="6" name="テキスト ボックス 5">
            <a:extLst>
              <a:ext uri="{FF2B5EF4-FFF2-40B4-BE49-F238E27FC236}">
                <a16:creationId xmlns:a16="http://schemas.microsoft.com/office/drawing/2014/main" id="{51557F95-FEB5-24E1-D1F8-7BF184F88255}"/>
              </a:ext>
            </a:extLst>
          </p:cNvPr>
          <p:cNvSpPr txBox="1"/>
          <p:nvPr/>
        </p:nvSpPr>
        <p:spPr>
          <a:xfrm>
            <a:off x="82975" y="5229000"/>
            <a:ext cx="12151083" cy="16312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none" rtlCol="0">
            <a:spAutoFit/>
          </a:bodyPr>
          <a:lstStyle/>
          <a:p>
            <a:r>
              <a:rPr kumimoji="1" lang="ja-JP" altLang="en-US" sz="2000" b="1" dirty="0">
                <a:latin typeface="HG丸ｺﾞｼｯｸM-PRO" panose="020F0600000000000000" pitchFamily="50" charset="-128"/>
                <a:ea typeface="HG丸ｺﾞｼｯｸM-PRO" panose="020F0600000000000000" pitchFamily="50" charset="-128"/>
              </a:rPr>
              <a:t>さらに、我々ならではの強みがあります。</a:t>
            </a:r>
            <a:endParaRPr kumimoji="1" lang="en-US" altLang="ja-JP" sz="2000" b="1" dirty="0">
              <a:latin typeface="HG丸ｺﾞｼｯｸM-PRO" panose="020F0600000000000000" pitchFamily="50" charset="-128"/>
              <a:ea typeface="HG丸ｺﾞｼｯｸM-PRO" panose="020F0600000000000000" pitchFamily="50" charset="-128"/>
            </a:endParaRPr>
          </a:p>
          <a:p>
            <a:r>
              <a:rPr lang="ja-JP" altLang="en-US" sz="2000" b="1" dirty="0">
                <a:latin typeface="HG丸ｺﾞｼｯｸM-PRO" panose="020F0600000000000000" pitchFamily="50" charset="-128"/>
                <a:ea typeface="HG丸ｺﾞｼｯｸM-PRO" panose="020F0600000000000000" pitchFamily="50" charset="-128"/>
              </a:rPr>
              <a:t>それは災害協定を締結させて頂いた自治体で災害が発生した際、出動依頼を待たず我々</a:t>
            </a:r>
            <a:r>
              <a:rPr lang="en-US" altLang="ja-JP" sz="2000" b="1" dirty="0">
                <a:latin typeface="HG丸ｺﾞｼｯｸM-PRO" panose="020F0600000000000000" pitchFamily="50" charset="-128"/>
                <a:ea typeface="HG丸ｺﾞｼｯｸM-PRO" panose="020F0600000000000000" pitchFamily="50" charset="-128"/>
              </a:rPr>
              <a:t>DRONEBIRD</a:t>
            </a:r>
            <a:r>
              <a:rPr lang="ja-JP" altLang="en-US" sz="2000" b="1" dirty="0">
                <a:latin typeface="HG丸ｺﾞｼｯｸM-PRO" panose="020F0600000000000000" pitchFamily="50" charset="-128"/>
                <a:ea typeface="HG丸ｺﾞｼｯｸM-PRO" panose="020F0600000000000000" pitchFamily="50" charset="-128"/>
              </a:rPr>
              <a:t>は</a:t>
            </a:r>
            <a:endParaRPr lang="en-US" altLang="ja-JP" sz="2000" b="1" dirty="0">
              <a:latin typeface="HG丸ｺﾞｼｯｸM-PRO" panose="020F0600000000000000" pitchFamily="50" charset="-128"/>
              <a:ea typeface="HG丸ｺﾞｼｯｸM-PRO" panose="020F0600000000000000" pitchFamily="50" charset="-128"/>
            </a:endParaRPr>
          </a:p>
          <a:p>
            <a:r>
              <a:rPr kumimoji="1" lang="ja-JP" altLang="en-US" sz="2000" b="1" dirty="0">
                <a:latin typeface="HG丸ｺﾞｼｯｸM-PRO" panose="020F0600000000000000" pitchFamily="50" charset="-128"/>
                <a:ea typeface="HG丸ｺﾞｼｯｸM-PRO" panose="020F0600000000000000" pitchFamily="50" charset="-128"/>
              </a:rPr>
              <a:t>出動します。そして迅速に調査を行い地図を作成します。</a:t>
            </a:r>
            <a:endParaRPr kumimoji="1" lang="en-US" altLang="ja-JP" sz="2000" b="1" dirty="0">
              <a:latin typeface="HG丸ｺﾞｼｯｸM-PRO" panose="020F0600000000000000" pitchFamily="50" charset="-128"/>
              <a:ea typeface="HG丸ｺﾞｼｯｸM-PRO" panose="020F0600000000000000" pitchFamily="50" charset="-128"/>
            </a:endParaRPr>
          </a:p>
          <a:p>
            <a:r>
              <a:rPr lang="ja-JP" altLang="en-US" sz="2000" b="1" dirty="0">
                <a:latin typeface="HG丸ｺﾞｼｯｸM-PRO" panose="020F0600000000000000" pitchFamily="50" charset="-128"/>
                <a:ea typeface="HG丸ｺﾞｼｯｸM-PRO" panose="020F0600000000000000" pitchFamily="50" charset="-128"/>
              </a:rPr>
              <a:t>他の協定と大きな違いが被災自治体からの要請を待たず出動が可能となる事でいち早い状況把握が</a:t>
            </a:r>
            <a:endParaRPr lang="en-US" altLang="ja-JP" sz="2000" b="1" dirty="0">
              <a:latin typeface="HG丸ｺﾞｼｯｸM-PRO" panose="020F0600000000000000" pitchFamily="50" charset="-128"/>
              <a:ea typeface="HG丸ｺﾞｼｯｸM-PRO" panose="020F0600000000000000" pitchFamily="50" charset="-128"/>
            </a:endParaRPr>
          </a:p>
          <a:p>
            <a:r>
              <a:rPr kumimoji="1" lang="ja-JP" altLang="en-US" sz="2000" b="1" dirty="0">
                <a:latin typeface="HG丸ｺﾞｼｯｸM-PRO" panose="020F0600000000000000" pitchFamily="50" charset="-128"/>
                <a:ea typeface="HG丸ｺﾞｼｯｸM-PRO" panose="020F0600000000000000" pitchFamily="50" charset="-128"/>
              </a:rPr>
              <a:t>可能となり被災直後の混乱を少しでも早く解消できるのはないかと考えております。</a:t>
            </a:r>
            <a:endParaRPr kumimoji="1" lang="en-US" altLang="ja-JP" sz="2000" b="1"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078128738"/>
      </p:ext>
    </p:extLst>
  </p:cSld>
  <p:clrMapOvr>
    <a:masterClrMapping/>
  </p:clrMapOvr>
  <mc:AlternateContent xmlns:mc="http://schemas.openxmlformats.org/markup-compatibility/2006">
    <mc:Choice xmlns:p14="http://schemas.microsoft.com/office/powerpoint/2010/main" Requires="p14">
      <p:transition spd="slow" p14:dur="2000" advTm="9000"/>
    </mc:Choice>
    <mc:Fallback>
      <p:transition spd="slow" advTm="900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D89B8E2-238B-39F6-8551-191B0A47B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000" y="4149000"/>
            <a:ext cx="3420764" cy="1659070"/>
          </a:xfrm>
          <a:prstGeom prst="rect">
            <a:avLst/>
          </a:prstGeom>
        </p:spPr>
      </p:pic>
      <p:pic>
        <p:nvPicPr>
          <p:cNvPr id="7" name="図 6">
            <a:extLst>
              <a:ext uri="{FF2B5EF4-FFF2-40B4-BE49-F238E27FC236}">
                <a16:creationId xmlns:a16="http://schemas.microsoft.com/office/drawing/2014/main" id="{341CB35E-D7D0-5452-C127-A711C4B68901}"/>
              </a:ext>
            </a:extLst>
          </p:cNvPr>
          <p:cNvPicPr>
            <a:picLocks noChangeAspect="1"/>
          </p:cNvPicPr>
          <p:nvPr/>
        </p:nvPicPr>
        <p:blipFill rotWithShape="1">
          <a:blip r:embed="rId4">
            <a:extLst>
              <a:ext uri="{28A0092B-C50C-407E-A947-70E740481C1C}">
                <a14:useLocalDpi xmlns:a14="http://schemas.microsoft.com/office/drawing/2010/main" val="0"/>
              </a:ext>
            </a:extLst>
          </a:blip>
          <a:srcRect t="14002" b="20632"/>
          <a:stretch/>
        </p:blipFill>
        <p:spPr>
          <a:xfrm>
            <a:off x="6456000" y="4149000"/>
            <a:ext cx="3600000" cy="1800000"/>
          </a:xfrm>
          <a:prstGeom prst="rect">
            <a:avLst/>
          </a:prstGeom>
          <a:noFill/>
        </p:spPr>
      </p:pic>
      <p:sp>
        <p:nvSpPr>
          <p:cNvPr id="2" name="タイトル 1">
            <a:extLst>
              <a:ext uri="{FF2B5EF4-FFF2-40B4-BE49-F238E27FC236}">
                <a16:creationId xmlns:a16="http://schemas.microsoft.com/office/drawing/2014/main" id="{175D6C2E-405A-D520-7A20-FD481E3D0F95}"/>
              </a:ext>
            </a:extLst>
          </p:cNvPr>
          <p:cNvSpPr>
            <a:spLocks noGrp="1"/>
          </p:cNvSpPr>
          <p:nvPr>
            <p:ph type="ctrTitle"/>
          </p:nvPr>
        </p:nvSpPr>
        <p:spPr>
          <a:xfrm>
            <a:off x="336000" y="1269000"/>
            <a:ext cx="11520000" cy="2160000"/>
          </a:xfrm>
        </p:spPr>
        <p:txBody>
          <a:bodyPr anchor="ctr">
            <a:normAutofit/>
          </a:bodyPr>
          <a:lstStyle/>
          <a:p>
            <a:r>
              <a:rPr kumimoji="1" lang="ja-JP" altLang="en-US" b="1" dirty="0">
                <a:latin typeface="HG丸ｺﾞｼｯｸM-PRO" panose="020F0600000000000000" pitchFamily="50" charset="-128"/>
                <a:ea typeface="HG丸ｺﾞｼｯｸM-PRO" panose="020F0600000000000000" pitchFamily="50" charset="-128"/>
              </a:rPr>
              <a:t>ご清聴ありがとうございました。</a:t>
            </a:r>
          </a:p>
        </p:txBody>
      </p:sp>
      <p:sp>
        <p:nvSpPr>
          <p:cNvPr id="8" name="テキスト ボックス 7">
            <a:extLst>
              <a:ext uri="{FF2B5EF4-FFF2-40B4-BE49-F238E27FC236}">
                <a16:creationId xmlns:a16="http://schemas.microsoft.com/office/drawing/2014/main" id="{5060F8A5-E5A8-95DE-DAE5-A1EACEE1942A}"/>
              </a:ext>
            </a:extLst>
          </p:cNvPr>
          <p:cNvSpPr txBox="1"/>
          <p:nvPr/>
        </p:nvSpPr>
        <p:spPr>
          <a:xfrm>
            <a:off x="3576000" y="6084225"/>
            <a:ext cx="8127546" cy="584775"/>
          </a:xfrm>
          <a:prstGeom prst="rect">
            <a:avLst/>
          </a:prstGeom>
          <a:noFill/>
        </p:spPr>
        <p:txBody>
          <a:bodyPr wrap="none" rtlCol="0">
            <a:spAutoFit/>
          </a:bodyPr>
          <a:lstStyle/>
          <a:p>
            <a:r>
              <a:rPr kumimoji="1" lang="en-US" altLang="ja-JP" sz="3200" dirty="0">
                <a:latin typeface="HG丸ｺﾞｼｯｸM-PRO" panose="020F0600000000000000" pitchFamily="50" charset="-128"/>
                <a:ea typeface="HG丸ｺﾞｼｯｸM-PRO" panose="020F0600000000000000" pitchFamily="50" charset="-128"/>
              </a:rPr>
              <a:t>NPO</a:t>
            </a:r>
            <a:r>
              <a:rPr kumimoji="1" lang="ja-JP" altLang="en-US" sz="3200" dirty="0">
                <a:latin typeface="HG丸ｺﾞｼｯｸM-PRO" panose="020F0600000000000000" pitchFamily="50" charset="-128"/>
                <a:ea typeface="HG丸ｺﾞｼｯｸM-PRO" panose="020F0600000000000000" pitchFamily="50" charset="-128"/>
              </a:rPr>
              <a:t>法人クライシスマッパーズ・ジャパン</a:t>
            </a:r>
          </a:p>
        </p:txBody>
      </p:sp>
    </p:spTree>
    <p:extLst>
      <p:ext uri="{BB962C8B-B14F-4D97-AF65-F5344CB8AC3E}">
        <p14:creationId xmlns:p14="http://schemas.microsoft.com/office/powerpoint/2010/main" val="109526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4FD5D-63A4-F5EE-F87D-6BC2D9F42907}"/>
              </a:ext>
            </a:extLst>
          </p:cNvPr>
          <p:cNvSpPr>
            <a:spLocks noGrp="1"/>
          </p:cNvSpPr>
          <p:nvPr>
            <p:ph type="title"/>
          </p:nvPr>
        </p:nvSpPr>
        <p:spPr>
          <a:xfrm>
            <a:off x="838200" y="233725"/>
            <a:ext cx="10515600" cy="1325563"/>
          </a:xfrm>
        </p:spPr>
        <p:txBody>
          <a:bodyPr/>
          <a:lstStyle/>
          <a:p>
            <a:r>
              <a:rPr kumimoji="1" lang="ja-JP" altLang="en-US" dirty="0">
                <a:latin typeface="HG丸ｺﾞｼｯｸM-PRO" panose="020F0600000000000000" pitchFamily="50" charset="-128"/>
                <a:ea typeface="HG丸ｺﾞｼｯｸM-PRO" panose="020F0600000000000000" pitchFamily="50" charset="-128"/>
              </a:rPr>
              <a:t>クライシスマッパーズ・ジャパンとは？</a:t>
            </a:r>
          </a:p>
        </p:txBody>
      </p:sp>
      <p:sp>
        <p:nvSpPr>
          <p:cNvPr id="3" name="コンテンツ プレースホルダー 2">
            <a:extLst>
              <a:ext uri="{FF2B5EF4-FFF2-40B4-BE49-F238E27FC236}">
                <a16:creationId xmlns:a16="http://schemas.microsoft.com/office/drawing/2014/main" id="{58E1B7F4-B60A-4E44-5DDF-EDF1334F20D1}"/>
              </a:ext>
            </a:extLst>
          </p:cNvPr>
          <p:cNvSpPr>
            <a:spLocks noGrp="1"/>
          </p:cNvSpPr>
          <p:nvPr>
            <p:ph idx="1"/>
          </p:nvPr>
        </p:nvSpPr>
        <p:spPr>
          <a:xfrm>
            <a:off x="336000" y="2348999"/>
            <a:ext cx="11520000" cy="3877875"/>
          </a:xfrm>
        </p:spPr>
        <p:txBody>
          <a:bodyPr>
            <a:normAutofit/>
          </a:bodyPr>
          <a:lstStyle/>
          <a:p>
            <a:pPr marL="0" indent="0" algn="l">
              <a:buNone/>
            </a:pPr>
            <a:r>
              <a:rPr lang="ja-JP" altLang="en-US" b="0" i="0" dirty="0">
                <a:solidFill>
                  <a:srgbClr val="0070C0"/>
                </a:solidFill>
                <a:effectLst/>
                <a:latin typeface="HG丸ｺﾞｼｯｸM-PRO" panose="020F0600000000000000" pitchFamily="50" charset="-128"/>
                <a:ea typeface="HG丸ｺﾞｼｯｸM-PRO" panose="020F0600000000000000" pitchFamily="50" charset="-128"/>
              </a:rPr>
              <a:t>迅速に地図を用いて支援ができるように</a:t>
            </a:r>
          </a:p>
          <a:p>
            <a:pPr marL="0" indent="0" algn="l">
              <a:buNone/>
            </a:pPr>
            <a:r>
              <a:rPr lang="ja-JP" altLang="en-US" b="0" i="0" dirty="0">
                <a:effectLst/>
                <a:latin typeface="HG丸ｺﾞｼｯｸM-PRO" panose="020F0600000000000000" pitchFamily="50" charset="-128"/>
                <a:ea typeface="HG丸ｺﾞｼｯｸM-PRO" panose="020F0600000000000000" pitchFamily="50" charset="-128"/>
              </a:rPr>
              <a:t>　クライシスマッパーズ・ジャパンは、自然災害等の危機的状況下で、</a:t>
            </a:r>
            <a:endParaRPr lang="en-US" altLang="ja-JP" b="0" i="0" dirty="0">
              <a:effectLst/>
              <a:latin typeface="HG丸ｺﾞｼｯｸM-PRO" panose="020F0600000000000000" pitchFamily="50" charset="-128"/>
              <a:ea typeface="HG丸ｺﾞｼｯｸM-PRO" panose="020F0600000000000000" pitchFamily="50" charset="-128"/>
            </a:endParaRPr>
          </a:p>
          <a:p>
            <a:pPr marL="0" indent="0" algn="l">
              <a:buNone/>
            </a:pPr>
            <a:r>
              <a:rPr lang="ja-JP" altLang="en-US" b="0" i="0" dirty="0">
                <a:effectLst/>
                <a:latin typeface="HG丸ｺﾞｼｯｸM-PRO" panose="020F0600000000000000" pitchFamily="50" charset="-128"/>
                <a:ea typeface="HG丸ｺﾞｼｯｸM-PRO" panose="020F0600000000000000" pitchFamily="50" charset="-128"/>
              </a:rPr>
              <a:t>地図情報を迅速に提供し、世界中に発信・活用することを目的としている特定非営利活動法人（</a:t>
            </a:r>
            <a:r>
              <a:rPr lang="en-US" altLang="ja-JP" b="0" i="0" dirty="0">
                <a:effectLst/>
                <a:latin typeface="HG丸ｺﾞｼｯｸM-PRO" panose="020F0600000000000000" pitchFamily="50" charset="-128"/>
                <a:ea typeface="HG丸ｺﾞｼｯｸM-PRO" panose="020F0600000000000000" pitchFamily="50" charset="-128"/>
              </a:rPr>
              <a:t>NPO</a:t>
            </a:r>
            <a:r>
              <a:rPr lang="ja-JP" altLang="en-US" b="0" i="0" dirty="0">
                <a:effectLst/>
                <a:latin typeface="HG丸ｺﾞｼｯｸM-PRO" panose="020F0600000000000000" pitchFamily="50" charset="-128"/>
                <a:ea typeface="HG丸ｺﾞｼｯｸM-PRO" panose="020F0600000000000000" pitchFamily="50" charset="-128"/>
              </a:rPr>
              <a:t>法人）です。</a:t>
            </a:r>
            <a:endParaRPr lang="en-US" altLang="ja-JP" b="0" i="0" dirty="0">
              <a:effectLst/>
              <a:latin typeface="HG丸ｺﾞｼｯｸM-PRO" panose="020F0600000000000000" pitchFamily="50" charset="-128"/>
              <a:ea typeface="HG丸ｺﾞｼｯｸM-PRO" panose="020F0600000000000000" pitchFamily="50" charset="-128"/>
            </a:endParaRPr>
          </a:p>
          <a:p>
            <a:pPr marL="0" indent="0" algn="l">
              <a:buNone/>
            </a:pPr>
            <a:r>
              <a:rPr lang="ja-JP" altLang="en-US" b="0" i="0" dirty="0">
                <a:effectLst/>
                <a:latin typeface="HG丸ｺﾞｼｯｸM-PRO" panose="020F0600000000000000" pitchFamily="50" charset="-128"/>
                <a:ea typeface="HG丸ｺﾞｼｯｸM-PRO" panose="020F0600000000000000" pitchFamily="50" charset="-128"/>
              </a:rPr>
              <a:t>現在では、オープンストリートマップ</a:t>
            </a:r>
            <a:r>
              <a:rPr lang="en-US" altLang="ja-JP" b="0" i="0" dirty="0">
                <a:effectLst/>
                <a:latin typeface="HG丸ｺﾞｼｯｸM-PRO" panose="020F0600000000000000" pitchFamily="50" charset="-128"/>
                <a:ea typeface="HG丸ｺﾞｼｯｸM-PRO" panose="020F0600000000000000" pitchFamily="50" charset="-128"/>
              </a:rPr>
              <a:t>(OSM)</a:t>
            </a:r>
            <a:r>
              <a:rPr lang="ja-JP" altLang="en-US" b="0" i="0" dirty="0">
                <a:effectLst/>
                <a:latin typeface="HG丸ｺﾞｼｯｸM-PRO" panose="020F0600000000000000" pitchFamily="50" charset="-128"/>
                <a:ea typeface="HG丸ｺﾞｼｯｸM-PRO" panose="020F0600000000000000" pitchFamily="50" charset="-128"/>
              </a:rPr>
              <a:t>を活用し、どこにいてもこの地図づくり活動に参加し、被災状況を地図に反映（マッピング）</a:t>
            </a:r>
            <a:endParaRPr lang="en-US" altLang="ja-JP" b="0" i="0" dirty="0">
              <a:effectLst/>
              <a:latin typeface="HG丸ｺﾞｼｯｸM-PRO" panose="020F0600000000000000" pitchFamily="50" charset="-128"/>
              <a:ea typeface="HG丸ｺﾞｼｯｸM-PRO" panose="020F0600000000000000" pitchFamily="50" charset="-128"/>
            </a:endParaRPr>
          </a:p>
          <a:p>
            <a:pPr marL="0" indent="0" algn="l">
              <a:buNone/>
            </a:pPr>
            <a:r>
              <a:rPr lang="ja-JP" altLang="en-US" b="0" i="0" dirty="0">
                <a:effectLst/>
                <a:latin typeface="HG丸ｺﾞｼｯｸM-PRO" panose="020F0600000000000000" pitchFamily="50" charset="-128"/>
                <a:ea typeface="HG丸ｺﾞｼｯｸM-PRO" panose="020F0600000000000000" pitchFamily="50" charset="-128"/>
              </a:rPr>
              <a:t>することができます。</a:t>
            </a:r>
            <a:endParaRPr kumimoji="1" lang="ja-JP" altLang="en-US" dirty="0">
              <a:latin typeface="HG丸ｺﾞｼｯｸM-PRO" panose="020F0600000000000000" pitchFamily="50" charset="-128"/>
              <a:ea typeface="HG丸ｺﾞｼｯｸM-PRO" panose="020F0600000000000000" pitchFamily="50" charset="-128"/>
            </a:endParaRPr>
          </a:p>
        </p:txBody>
      </p:sp>
      <p:pic>
        <p:nvPicPr>
          <p:cNvPr id="5" name="図 4">
            <a:extLst>
              <a:ext uri="{FF2B5EF4-FFF2-40B4-BE49-F238E27FC236}">
                <a16:creationId xmlns:a16="http://schemas.microsoft.com/office/drawing/2014/main" id="{93AC4859-A8BC-9E65-67CE-FC85B0554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590" y="5589000"/>
            <a:ext cx="2231410" cy="1082234"/>
          </a:xfrm>
          <a:prstGeom prst="rect">
            <a:avLst/>
          </a:prstGeom>
        </p:spPr>
      </p:pic>
    </p:spTree>
    <p:extLst>
      <p:ext uri="{BB962C8B-B14F-4D97-AF65-F5344CB8AC3E}">
        <p14:creationId xmlns:p14="http://schemas.microsoft.com/office/powerpoint/2010/main" val="1703348272"/>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8CBCD82-0721-6E4B-4348-2B7D78E97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000" y="5358548"/>
            <a:ext cx="3275802" cy="1325563"/>
          </a:xfrm>
          <a:prstGeom prst="rect">
            <a:avLst/>
          </a:prstGeom>
        </p:spPr>
      </p:pic>
      <p:sp>
        <p:nvSpPr>
          <p:cNvPr id="2" name="タイトル 1">
            <a:extLst>
              <a:ext uri="{FF2B5EF4-FFF2-40B4-BE49-F238E27FC236}">
                <a16:creationId xmlns:a16="http://schemas.microsoft.com/office/drawing/2014/main" id="{5C03DD1A-4D91-7D1A-74DE-350B7CA5FA05}"/>
              </a:ext>
            </a:extLst>
          </p:cNvPr>
          <p:cNvSpPr>
            <a:spLocks noGrp="1"/>
          </p:cNvSpPr>
          <p:nvPr>
            <p:ph type="title"/>
          </p:nvPr>
        </p:nvSpPr>
        <p:spPr/>
        <p:txBody>
          <a:bodyPr/>
          <a:lstStyle/>
          <a:p>
            <a:r>
              <a:rPr kumimoji="1" lang="en-US" altLang="ja-JP" dirty="0">
                <a:latin typeface="HG丸ｺﾞｼｯｸM-PRO" panose="020F0600000000000000" pitchFamily="50" charset="-128"/>
                <a:ea typeface="HG丸ｺﾞｼｯｸM-PRO" panose="020F0600000000000000" pitchFamily="50" charset="-128"/>
              </a:rPr>
              <a:t>DRONEBIRD</a:t>
            </a:r>
            <a:r>
              <a:rPr kumimoji="1" lang="ja-JP" altLang="en-US" dirty="0">
                <a:latin typeface="HG丸ｺﾞｼｯｸM-PRO" panose="020F0600000000000000" pitchFamily="50" charset="-128"/>
                <a:ea typeface="HG丸ｺﾞｼｯｸM-PRO" panose="020F0600000000000000" pitchFamily="50" charset="-128"/>
              </a:rPr>
              <a:t>とは</a:t>
            </a:r>
          </a:p>
        </p:txBody>
      </p:sp>
      <p:sp>
        <p:nvSpPr>
          <p:cNvPr id="3" name="コンテンツ プレースホルダー 2">
            <a:extLst>
              <a:ext uri="{FF2B5EF4-FFF2-40B4-BE49-F238E27FC236}">
                <a16:creationId xmlns:a16="http://schemas.microsoft.com/office/drawing/2014/main" id="{5939AE84-DA5F-BCB9-034C-1ACF4702A1A4}"/>
              </a:ext>
            </a:extLst>
          </p:cNvPr>
          <p:cNvSpPr>
            <a:spLocks noGrp="1"/>
          </p:cNvSpPr>
          <p:nvPr>
            <p:ph idx="1"/>
          </p:nvPr>
        </p:nvSpPr>
        <p:spPr>
          <a:xfrm>
            <a:off x="866574" y="2349000"/>
            <a:ext cx="10515600" cy="3960000"/>
          </a:xfrm>
        </p:spPr>
        <p:txBody>
          <a:bodyPr>
            <a:normAutofit/>
          </a:bodyPr>
          <a:lstStyle/>
          <a:p>
            <a:pPr marL="0" indent="0" algn="ctr">
              <a:buNone/>
            </a:pPr>
            <a:r>
              <a:rPr lang="ja-JP" altLang="en-US" b="0" i="0" dirty="0">
                <a:effectLst/>
                <a:latin typeface="HG丸ｺﾞｼｯｸM-PRO" panose="020F0600000000000000" pitchFamily="50" charset="-128"/>
                <a:ea typeface="HG丸ｺﾞｼｯｸM-PRO" panose="020F0600000000000000" pitchFamily="50" charset="-128"/>
              </a:rPr>
              <a:t>空から見守る。みんなで見守る。緊急時の市民発、</a:t>
            </a:r>
          </a:p>
          <a:p>
            <a:pPr marL="0" indent="0" algn="ctr">
              <a:buNone/>
            </a:pPr>
            <a:r>
              <a:rPr lang="ja-JP" altLang="en-US" b="1" i="0" cap="all" dirty="0">
                <a:solidFill>
                  <a:srgbClr val="0070C0"/>
                </a:solidFill>
                <a:effectLst/>
                <a:latin typeface="HG丸ｺﾞｼｯｸM-PRO" panose="020F0600000000000000" pitchFamily="50" charset="-128"/>
                <a:ea typeface="HG丸ｺﾞｼｯｸM-PRO" panose="020F0600000000000000" pitchFamily="50" charset="-128"/>
              </a:rPr>
              <a:t>災害ドローン救援隊「</a:t>
            </a:r>
            <a:r>
              <a:rPr lang="en-US" altLang="ja-JP" b="1" i="0" cap="all" dirty="0">
                <a:solidFill>
                  <a:srgbClr val="0070C0"/>
                </a:solidFill>
                <a:effectLst/>
                <a:latin typeface="HG丸ｺﾞｼｯｸM-PRO" panose="020F0600000000000000" pitchFamily="50" charset="-128"/>
                <a:ea typeface="HG丸ｺﾞｼｯｸM-PRO" panose="020F0600000000000000" pitchFamily="50" charset="-128"/>
              </a:rPr>
              <a:t>DRONEBIRD</a:t>
            </a:r>
            <a:r>
              <a:rPr lang="ja-JP" altLang="en-US" b="1" i="0" cap="all" dirty="0">
                <a:solidFill>
                  <a:srgbClr val="0070C0"/>
                </a:solidFill>
                <a:effectLst/>
                <a:latin typeface="HG丸ｺﾞｼｯｸM-PRO" panose="020F0600000000000000" pitchFamily="50" charset="-128"/>
                <a:ea typeface="HG丸ｺﾞｼｯｸM-PRO" panose="020F0600000000000000" pitchFamily="50" charset="-128"/>
              </a:rPr>
              <a:t>」</a:t>
            </a:r>
            <a:endParaRPr lang="en-US" altLang="ja-JP" b="1" i="0" cap="all" dirty="0">
              <a:solidFill>
                <a:srgbClr val="0070C0"/>
              </a:solidFill>
              <a:effectLst/>
              <a:latin typeface="HG丸ｺﾞｼｯｸM-PRO" panose="020F0600000000000000" pitchFamily="50" charset="-128"/>
              <a:ea typeface="HG丸ｺﾞｼｯｸM-PRO" panose="020F0600000000000000" pitchFamily="50" charset="-128"/>
            </a:endParaRPr>
          </a:p>
          <a:p>
            <a:pPr marL="0" indent="0" algn="ctr">
              <a:buNone/>
            </a:pPr>
            <a:endParaRPr lang="en-US" altLang="ja-JP" b="1" cap="all" dirty="0">
              <a:latin typeface="HG丸ｺﾞｼｯｸM-PRO" panose="020F0600000000000000" pitchFamily="50" charset="-128"/>
              <a:ea typeface="HG丸ｺﾞｼｯｸM-PRO" panose="020F0600000000000000" pitchFamily="50" charset="-128"/>
            </a:endParaRPr>
          </a:p>
          <a:p>
            <a:pPr marL="0" indent="0">
              <a:buNone/>
            </a:pPr>
            <a:r>
              <a:rPr lang="ja-JP" altLang="en-US" b="0" i="0" dirty="0">
                <a:effectLst/>
                <a:latin typeface="HG丸ｺﾞｼｯｸM-PRO" panose="020F0600000000000000" pitchFamily="50" charset="-128"/>
                <a:ea typeface="HG丸ｺﾞｼｯｸM-PRO" panose="020F0600000000000000" pitchFamily="50" charset="-128"/>
              </a:rPr>
              <a:t>自然災害などが起きた際に、被災状況を詳細かつ</a:t>
            </a:r>
            <a:endParaRPr lang="en-US" altLang="ja-JP" b="0" i="0" dirty="0">
              <a:effectLst/>
              <a:latin typeface="HG丸ｺﾞｼｯｸM-PRO" panose="020F0600000000000000" pitchFamily="50" charset="-128"/>
              <a:ea typeface="HG丸ｺﾞｼｯｸM-PRO" panose="020F0600000000000000" pitchFamily="50" charset="-128"/>
            </a:endParaRPr>
          </a:p>
          <a:p>
            <a:pPr marL="0" indent="0">
              <a:buNone/>
            </a:pPr>
            <a:r>
              <a:rPr lang="ja-JP" altLang="en-US" b="0" i="0" dirty="0">
                <a:effectLst/>
                <a:latin typeface="HG丸ｺﾞｼｯｸM-PRO" panose="020F0600000000000000" pitchFamily="50" charset="-128"/>
                <a:ea typeface="HG丸ｺﾞｼｯｸM-PRO" panose="020F0600000000000000" pitchFamily="50" charset="-128"/>
              </a:rPr>
              <a:t>迅速に取得できる最新鋭ドローンを現地に送り、</a:t>
            </a:r>
            <a:endParaRPr lang="en-US" altLang="ja-JP" b="0" i="0" dirty="0">
              <a:effectLst/>
              <a:latin typeface="HG丸ｺﾞｼｯｸM-PRO" panose="020F0600000000000000" pitchFamily="50" charset="-128"/>
              <a:ea typeface="HG丸ｺﾞｼｯｸM-PRO" panose="020F0600000000000000" pitchFamily="50" charset="-128"/>
            </a:endParaRPr>
          </a:p>
          <a:p>
            <a:pPr marL="0" indent="0">
              <a:buNone/>
            </a:pPr>
            <a:r>
              <a:rPr lang="ja-JP" altLang="en-US" b="0" i="0" dirty="0">
                <a:effectLst/>
                <a:latin typeface="HG丸ｺﾞｼｯｸM-PRO" panose="020F0600000000000000" pitchFamily="50" charset="-128"/>
                <a:ea typeface="HG丸ｺﾞｼｯｸM-PRO" panose="020F0600000000000000" pitchFamily="50" charset="-128"/>
              </a:rPr>
              <a:t>現地の災害状況をマップ上に反映し、人命救助や</a:t>
            </a:r>
            <a:endParaRPr lang="en-US" altLang="ja-JP" b="0" i="0" dirty="0">
              <a:effectLst/>
              <a:latin typeface="HG丸ｺﾞｼｯｸM-PRO" panose="020F0600000000000000" pitchFamily="50" charset="-128"/>
              <a:ea typeface="HG丸ｺﾞｼｯｸM-PRO" panose="020F0600000000000000" pitchFamily="50" charset="-128"/>
            </a:endParaRPr>
          </a:p>
          <a:p>
            <a:pPr marL="0" indent="0">
              <a:buNone/>
            </a:pPr>
            <a:r>
              <a:rPr lang="ja-JP" altLang="en-US" b="0" i="0" dirty="0">
                <a:effectLst/>
                <a:latin typeface="HG丸ｺﾞｼｯｸM-PRO" panose="020F0600000000000000" pitchFamily="50" charset="-128"/>
                <a:ea typeface="HG丸ｺﾞｼｯｸM-PRO" panose="020F0600000000000000" pitchFamily="50" charset="-128"/>
              </a:rPr>
              <a:t>支援活動のサポートを行います。</a:t>
            </a:r>
            <a:endParaRPr lang="en-US" altLang="ja-JP" b="0" i="0" dirty="0">
              <a:effectLst/>
              <a:latin typeface="HG丸ｺﾞｼｯｸM-PRO" panose="020F0600000000000000" pitchFamily="50" charset="-128"/>
              <a:ea typeface="HG丸ｺﾞｼｯｸM-PRO" panose="020F0600000000000000" pitchFamily="50" charset="-128"/>
            </a:endParaRPr>
          </a:p>
          <a:p>
            <a:pPr marL="0" indent="0">
              <a:buNone/>
            </a:pPr>
            <a:endParaRPr kumimoji="1" lang="ja-JP" altLang="en-US"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95677868"/>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C79115-63D1-1D7B-20D1-87F5463A705E}"/>
              </a:ext>
            </a:extLst>
          </p:cNvPr>
          <p:cNvSpPr>
            <a:spLocks noGrp="1"/>
          </p:cNvSpPr>
          <p:nvPr>
            <p:ph type="title"/>
          </p:nvPr>
        </p:nvSpPr>
        <p:spPr/>
        <p:txBody>
          <a:bodyPr/>
          <a:lstStyle/>
          <a:p>
            <a:r>
              <a:rPr kumimoji="1" lang="ja-JP" altLang="en-US" dirty="0">
                <a:latin typeface="HG丸ｺﾞｼｯｸM-PRO" panose="020F0600000000000000" pitchFamily="50" charset="-128"/>
                <a:ea typeface="HG丸ｺﾞｼｯｸM-PRO" panose="020F0600000000000000" pitchFamily="50" charset="-128"/>
              </a:rPr>
              <a:t>現在の</a:t>
            </a:r>
            <a:r>
              <a:rPr kumimoji="1" lang="en-US" altLang="ja-JP" dirty="0">
                <a:latin typeface="HG丸ｺﾞｼｯｸM-PRO" panose="020F0600000000000000" pitchFamily="50" charset="-128"/>
                <a:ea typeface="HG丸ｺﾞｼｯｸM-PRO" panose="020F0600000000000000" pitchFamily="50" charset="-128"/>
              </a:rPr>
              <a:t>DRONEBIRD</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F2B87145-B776-B409-2B47-2AF6F8052FED}"/>
              </a:ext>
            </a:extLst>
          </p:cNvPr>
          <p:cNvSpPr>
            <a:spLocks noGrp="1"/>
          </p:cNvSpPr>
          <p:nvPr>
            <p:ph sz="half" idx="1"/>
          </p:nvPr>
        </p:nvSpPr>
        <p:spPr>
          <a:xfrm>
            <a:off x="838200" y="1825625"/>
            <a:ext cx="10515600" cy="4351338"/>
          </a:xfrm>
        </p:spPr>
        <p:txBody>
          <a:bodyPr/>
          <a:lstStyle/>
          <a:p>
            <a:r>
              <a:rPr kumimoji="1" lang="ja-JP" altLang="en-US" dirty="0">
                <a:latin typeface="HG丸ｺﾞｼｯｸM-PRO" panose="020F0600000000000000" pitchFamily="50" charset="-128"/>
                <a:ea typeface="HG丸ｺﾞｼｯｸM-PRO" panose="020F0600000000000000" pitchFamily="50" charset="-128"/>
              </a:rPr>
              <a:t>ドローンバード隊員数　　</a:t>
            </a:r>
            <a:r>
              <a:rPr lang="en-US" altLang="ja-JP" dirty="0">
                <a:latin typeface="HG丸ｺﾞｼｯｸM-PRO" panose="020F0600000000000000" pitchFamily="50" charset="-128"/>
                <a:ea typeface="HG丸ｺﾞｼｯｸM-PRO" panose="020F0600000000000000" pitchFamily="50" charset="-128"/>
              </a:rPr>
              <a:t>780</a:t>
            </a:r>
            <a:r>
              <a:rPr kumimoji="1" lang="ja-JP" altLang="en-US" dirty="0">
                <a:latin typeface="HG丸ｺﾞｼｯｸM-PRO" panose="020F0600000000000000" pitchFamily="50" charset="-128"/>
                <a:ea typeface="HG丸ｺﾞｼｯｸM-PRO" panose="020F0600000000000000" pitchFamily="50" charset="-128"/>
              </a:rPr>
              <a:t>名　</a:t>
            </a: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lang="ja-JP" altLang="en-US" dirty="0">
                <a:latin typeface="HG丸ｺﾞｼｯｸM-PRO" panose="020F0600000000000000" pitchFamily="50" charset="-128"/>
                <a:ea typeface="HG丸ｺﾞｼｯｸM-PRO" panose="020F0600000000000000" pitchFamily="50" charset="-128"/>
              </a:rPr>
              <a:t>　</a:t>
            </a:r>
            <a:r>
              <a:rPr kumimoji="1" lang="ja-JP" altLang="en-US" dirty="0">
                <a:latin typeface="HG丸ｺﾞｼｯｸM-PRO" panose="020F0600000000000000" pitchFamily="50" charset="-128"/>
                <a:ea typeface="HG丸ｺﾞｼｯｸM-PRO" panose="020F0600000000000000" pitchFamily="50" charset="-128"/>
              </a:rPr>
              <a:t>（正隊員・準隊員・訓練生含む）</a:t>
            </a:r>
            <a:endParaRPr kumimoji="1"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latin typeface="HG丸ｺﾞｼｯｸM-PRO" panose="020F0600000000000000" pitchFamily="50" charset="-128"/>
                <a:ea typeface="HG丸ｺﾞｼｯｸM-PRO" panose="020F0600000000000000" pitchFamily="50" charset="-128"/>
              </a:rPr>
              <a:t>クライシスマッピング対応回数　</a:t>
            </a:r>
            <a:r>
              <a:rPr lang="en-US" altLang="ja-JP" dirty="0">
                <a:latin typeface="HG丸ｺﾞｼｯｸM-PRO" panose="020F0600000000000000" pitchFamily="50" charset="-128"/>
                <a:ea typeface="HG丸ｺﾞｼｯｸM-PRO" panose="020F0600000000000000" pitchFamily="50" charset="-128"/>
              </a:rPr>
              <a:t>39</a:t>
            </a:r>
            <a:r>
              <a:rPr lang="ja-JP" altLang="en-US" dirty="0">
                <a:latin typeface="HG丸ｺﾞｼｯｸM-PRO" panose="020F0600000000000000" pitchFamily="50" charset="-128"/>
                <a:ea typeface="HG丸ｺﾞｼｯｸM-PRO" panose="020F0600000000000000" pitchFamily="50" charset="-128"/>
              </a:rPr>
              <a:t>プロジェクト</a:t>
            </a:r>
            <a:endParaRPr lang="en-US" altLang="ja-JP" dirty="0">
              <a:latin typeface="HG丸ｺﾞｼｯｸM-PRO" panose="020F0600000000000000" pitchFamily="50" charset="-128"/>
              <a:ea typeface="HG丸ｺﾞｼｯｸM-PRO" panose="020F0600000000000000" pitchFamily="50" charset="-128"/>
            </a:endParaRPr>
          </a:p>
          <a:p>
            <a:pPr marL="0" indent="0">
              <a:buNone/>
            </a:pPr>
            <a:r>
              <a:rPr lang="en-US" altLang="ja-JP" dirty="0">
                <a:latin typeface="HG丸ｺﾞｼｯｸM-PRO" panose="020F0600000000000000" pitchFamily="50" charset="-128"/>
                <a:ea typeface="HG丸ｺﾞｼｯｸM-PRO" panose="020F0600000000000000" pitchFamily="50" charset="-128"/>
              </a:rPr>
              <a:t>							</a:t>
            </a:r>
            <a:r>
              <a:rPr lang="ja-JP" altLang="en-US" dirty="0">
                <a:latin typeface="HG丸ｺﾞｼｯｸM-PRO" panose="020F0600000000000000" pitchFamily="50" charset="-128"/>
                <a:ea typeface="HG丸ｺﾞｼｯｸM-PRO" panose="020F0600000000000000" pitchFamily="50" charset="-128"/>
              </a:rPr>
              <a:t>（国内活動のみ）</a:t>
            </a:r>
            <a:endParaRPr kumimoji="1" lang="en-US" altLang="ja-JP" dirty="0">
              <a:latin typeface="HG丸ｺﾞｼｯｸM-PRO" panose="020F0600000000000000" pitchFamily="50" charset="-128"/>
              <a:ea typeface="HG丸ｺﾞｼｯｸM-PRO" panose="020F0600000000000000" pitchFamily="50" charset="-128"/>
            </a:endParaRPr>
          </a:p>
          <a:p>
            <a:endParaRPr lang="en-US" altLang="ja-JP" dirty="0">
              <a:latin typeface="HG丸ｺﾞｼｯｸM-PRO" panose="020F0600000000000000" pitchFamily="50" charset="-128"/>
              <a:ea typeface="HG丸ｺﾞｼｯｸM-PRO" panose="020F0600000000000000" pitchFamily="50" charset="-128"/>
            </a:endParaRPr>
          </a:p>
          <a:p>
            <a:r>
              <a:rPr kumimoji="1" lang="ja-JP" altLang="en-US" dirty="0">
                <a:latin typeface="HG丸ｺﾞｼｯｸM-PRO" panose="020F0600000000000000" pitchFamily="50" charset="-128"/>
                <a:ea typeface="HG丸ｺﾞｼｯｸM-PRO" panose="020F0600000000000000" pitchFamily="50" charset="-128"/>
              </a:rPr>
              <a:t>災害協定締結自治体　３</a:t>
            </a:r>
            <a:r>
              <a:rPr kumimoji="1" lang="en-US" altLang="ja-JP" dirty="0">
                <a:latin typeface="HG丸ｺﾞｼｯｸM-PRO" panose="020F0600000000000000" pitchFamily="50" charset="-128"/>
                <a:ea typeface="HG丸ｺﾞｼｯｸM-PRO" panose="020F0600000000000000" pitchFamily="50" charset="-128"/>
              </a:rPr>
              <a:t>7</a:t>
            </a:r>
            <a:r>
              <a:rPr kumimoji="1" lang="ja-JP" altLang="en-US" dirty="0">
                <a:latin typeface="HG丸ｺﾞｼｯｸM-PRO" panose="020F0600000000000000" pitchFamily="50" charset="-128"/>
                <a:ea typeface="HG丸ｺﾞｼｯｸM-PRO" panose="020F0600000000000000" pitchFamily="50" charset="-128"/>
              </a:rPr>
              <a:t>都市</a:t>
            </a: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kumimoji="1" lang="ja-JP" altLang="en-US" dirty="0">
                <a:latin typeface="HG丸ｺﾞｼｯｸM-PRO" panose="020F0600000000000000" pitchFamily="50" charset="-128"/>
                <a:ea typeface="HG丸ｺﾞｼｯｸM-PRO" panose="020F0600000000000000" pitchFamily="50" charset="-128"/>
              </a:rPr>
              <a:t>　（うち</a:t>
            </a:r>
            <a:r>
              <a:rPr kumimoji="1" lang="en-US" altLang="ja-JP" dirty="0">
                <a:latin typeface="HG丸ｺﾞｼｯｸM-PRO" panose="020F0600000000000000" pitchFamily="50" charset="-128"/>
                <a:ea typeface="HG丸ｺﾞｼｯｸM-PRO" panose="020F0600000000000000" pitchFamily="50" charset="-128"/>
              </a:rPr>
              <a:t>2</a:t>
            </a:r>
            <a:r>
              <a:rPr kumimoji="1" lang="ja-JP" altLang="en-US" dirty="0">
                <a:latin typeface="HG丸ｺﾞｼｯｸM-PRO" panose="020F0600000000000000" pitchFamily="50" charset="-128"/>
                <a:ea typeface="HG丸ｺﾞｼｯｸM-PRO" panose="020F0600000000000000" pitchFamily="50" charset="-128"/>
              </a:rPr>
              <a:t>自治体は個人と協定締結）</a:t>
            </a:r>
          </a:p>
        </p:txBody>
      </p:sp>
    </p:spTree>
    <p:extLst>
      <p:ext uri="{BB962C8B-B14F-4D97-AF65-F5344CB8AC3E}">
        <p14:creationId xmlns:p14="http://schemas.microsoft.com/office/powerpoint/2010/main" val="2033994001"/>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5CE5B4C-5AF4-BC6F-C2C0-F95E29EC3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000" y="4758893"/>
            <a:ext cx="2880002" cy="1972970"/>
          </a:xfrm>
          <a:prstGeom prst="rect">
            <a:avLst/>
          </a:prstGeom>
        </p:spPr>
      </p:pic>
      <p:sp>
        <p:nvSpPr>
          <p:cNvPr id="2" name="タイトル 1">
            <a:extLst>
              <a:ext uri="{FF2B5EF4-FFF2-40B4-BE49-F238E27FC236}">
                <a16:creationId xmlns:a16="http://schemas.microsoft.com/office/drawing/2014/main" id="{F2944D7D-4CCC-6F11-DCFA-15D73FBE5E19}"/>
              </a:ext>
            </a:extLst>
          </p:cNvPr>
          <p:cNvSpPr>
            <a:spLocks noGrp="1"/>
          </p:cNvSpPr>
          <p:nvPr>
            <p:ph type="title"/>
          </p:nvPr>
        </p:nvSpPr>
        <p:spPr/>
        <p:txBody>
          <a:bodyPr/>
          <a:lstStyle/>
          <a:p>
            <a:pPr algn="ctr"/>
            <a:r>
              <a:rPr kumimoji="1" lang="ja-JP" altLang="en-US" dirty="0">
                <a:latin typeface="HG丸ｺﾞｼｯｸM-PRO" panose="020F0600000000000000" pitchFamily="50" charset="-128"/>
                <a:ea typeface="HG丸ｺﾞｼｯｸM-PRO" panose="020F0600000000000000" pitchFamily="50" charset="-128"/>
              </a:rPr>
              <a:t>ドローン部隊</a:t>
            </a:r>
          </a:p>
        </p:txBody>
      </p:sp>
      <p:sp>
        <p:nvSpPr>
          <p:cNvPr id="3" name="コンテンツ プレースホルダー 2">
            <a:extLst>
              <a:ext uri="{FF2B5EF4-FFF2-40B4-BE49-F238E27FC236}">
                <a16:creationId xmlns:a16="http://schemas.microsoft.com/office/drawing/2014/main" id="{57E4B91D-6A01-F680-A2F0-7AEED6553B6A}"/>
              </a:ext>
            </a:extLst>
          </p:cNvPr>
          <p:cNvSpPr>
            <a:spLocks noGrp="1"/>
          </p:cNvSpPr>
          <p:nvPr>
            <p:ph idx="1"/>
          </p:nvPr>
        </p:nvSpPr>
        <p:spPr>
          <a:xfrm>
            <a:off x="696000" y="3037089"/>
            <a:ext cx="10515600" cy="3467963"/>
          </a:xfrm>
        </p:spPr>
        <p:txBody>
          <a:bodyPr/>
          <a:lstStyle/>
          <a:p>
            <a:pPr marL="0" indent="0">
              <a:buNone/>
            </a:pPr>
            <a:r>
              <a:rPr kumimoji="1" lang="ja-JP" altLang="en-US" dirty="0">
                <a:latin typeface="HG丸ｺﾞｼｯｸM-PRO" panose="020F0600000000000000" pitchFamily="50" charset="-128"/>
                <a:ea typeface="HG丸ｺﾞｼｯｸM-PRO" panose="020F0600000000000000" pitchFamily="50" charset="-128"/>
              </a:rPr>
              <a:t>長距離飛行が可能な固定翼ドローンや回転翼ドローンを用いて</a:t>
            </a: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lang="ja-JP" altLang="en-US" dirty="0">
                <a:latin typeface="HG丸ｺﾞｼｯｸM-PRO" panose="020F0600000000000000" pitchFamily="50" charset="-128"/>
                <a:ea typeface="HG丸ｺﾞｼｯｸM-PRO" panose="020F0600000000000000" pitchFamily="50" charset="-128"/>
              </a:rPr>
              <a:t>迅速に被災地に出動して被災状況を撮影</a:t>
            </a:r>
            <a:endParaRPr lang="en-US" altLang="ja-JP" dirty="0">
              <a:latin typeface="HG丸ｺﾞｼｯｸM-PRO" panose="020F0600000000000000" pitchFamily="50" charset="-128"/>
              <a:ea typeface="HG丸ｺﾞｼｯｸM-PRO" panose="020F0600000000000000" pitchFamily="50" charset="-128"/>
            </a:endParaRPr>
          </a:p>
          <a:p>
            <a:pPr marL="0" indent="0">
              <a:buNone/>
            </a:pP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lang="ja-JP" altLang="en-US" dirty="0">
                <a:latin typeface="HG丸ｺﾞｼｯｸM-PRO" panose="020F0600000000000000" pitchFamily="50" charset="-128"/>
                <a:ea typeface="HG丸ｺﾞｼｯｸM-PRO" panose="020F0600000000000000" pitchFamily="50" charset="-128"/>
              </a:rPr>
              <a:t>次に紹介するクライシスマッピング部隊へ速やかに撮影データを共有します。</a:t>
            </a:r>
            <a:endParaRPr kumimoji="1" lang="ja-JP" altLang="en-US" dirty="0">
              <a:latin typeface="HG丸ｺﾞｼｯｸM-PRO" panose="020F0600000000000000" pitchFamily="50" charset="-128"/>
              <a:ea typeface="HG丸ｺﾞｼｯｸM-PRO" panose="020F0600000000000000" pitchFamily="50" charset="-128"/>
            </a:endParaRPr>
          </a:p>
        </p:txBody>
      </p:sp>
      <p:pic>
        <p:nvPicPr>
          <p:cNvPr id="5" name="図 4">
            <a:extLst>
              <a:ext uri="{FF2B5EF4-FFF2-40B4-BE49-F238E27FC236}">
                <a16:creationId xmlns:a16="http://schemas.microsoft.com/office/drawing/2014/main" id="{48F602BA-CD84-43B5-8B28-174234812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2948"/>
            <a:ext cx="3240000" cy="2430000"/>
          </a:xfrm>
          <a:prstGeom prst="rect">
            <a:avLst/>
          </a:prstGeom>
        </p:spPr>
      </p:pic>
      <p:pic>
        <p:nvPicPr>
          <p:cNvPr id="9" name="図 8">
            <a:extLst>
              <a:ext uri="{FF2B5EF4-FFF2-40B4-BE49-F238E27FC236}">
                <a16:creationId xmlns:a16="http://schemas.microsoft.com/office/drawing/2014/main" id="{CB7387B4-42C2-5564-0D83-52345E8E18A3}"/>
              </a:ext>
            </a:extLst>
          </p:cNvPr>
          <p:cNvPicPr>
            <a:picLocks noChangeAspect="1"/>
          </p:cNvPicPr>
          <p:nvPr/>
        </p:nvPicPr>
        <p:blipFill rotWithShape="1">
          <a:blip r:embed="rId5">
            <a:extLst>
              <a:ext uri="{28A0092B-C50C-407E-A947-70E740481C1C}">
                <a14:useLocalDpi xmlns:a14="http://schemas.microsoft.com/office/drawing/2010/main" val="0"/>
              </a:ext>
            </a:extLst>
          </a:blip>
          <a:srcRect t="31250" b="31250"/>
          <a:stretch/>
        </p:blipFill>
        <p:spPr>
          <a:xfrm>
            <a:off x="8242310" y="395447"/>
            <a:ext cx="3613692" cy="1806846"/>
          </a:xfrm>
          <a:prstGeom prst="rect">
            <a:avLst/>
          </a:prstGeom>
        </p:spPr>
      </p:pic>
    </p:spTree>
    <p:extLst>
      <p:ext uri="{BB962C8B-B14F-4D97-AF65-F5344CB8AC3E}">
        <p14:creationId xmlns:p14="http://schemas.microsoft.com/office/powerpoint/2010/main" val="3371718805"/>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944D7D-4CCC-6F11-DCFA-15D73FBE5E19}"/>
              </a:ext>
            </a:extLst>
          </p:cNvPr>
          <p:cNvSpPr>
            <a:spLocks noGrp="1"/>
          </p:cNvSpPr>
          <p:nvPr>
            <p:ph type="title"/>
          </p:nvPr>
        </p:nvSpPr>
        <p:spPr/>
        <p:txBody>
          <a:bodyPr/>
          <a:lstStyle/>
          <a:p>
            <a:r>
              <a:rPr lang="ja-JP" altLang="en-US" dirty="0">
                <a:latin typeface="HG丸ｺﾞｼｯｸM-PRO" panose="020F0600000000000000" pitchFamily="50" charset="-128"/>
                <a:ea typeface="HG丸ｺﾞｼｯｸM-PRO" panose="020F0600000000000000" pitchFamily="50" charset="-128"/>
              </a:rPr>
              <a:t>クライシスマッピング</a:t>
            </a:r>
            <a:r>
              <a:rPr kumimoji="1" lang="ja-JP" altLang="en-US" dirty="0">
                <a:latin typeface="HG丸ｺﾞｼｯｸM-PRO" panose="020F0600000000000000" pitchFamily="50" charset="-128"/>
                <a:ea typeface="HG丸ｺﾞｼｯｸM-PRO" panose="020F0600000000000000" pitchFamily="50" charset="-128"/>
              </a:rPr>
              <a:t>部隊</a:t>
            </a:r>
          </a:p>
        </p:txBody>
      </p:sp>
      <p:pic>
        <p:nvPicPr>
          <p:cNvPr id="5" name="図 4">
            <a:extLst>
              <a:ext uri="{FF2B5EF4-FFF2-40B4-BE49-F238E27FC236}">
                <a16:creationId xmlns:a16="http://schemas.microsoft.com/office/drawing/2014/main" id="{9177EF2F-7DE8-E6BB-901E-41498D1D371E}"/>
              </a:ext>
            </a:extLst>
          </p:cNvPr>
          <p:cNvPicPr>
            <a:picLocks noChangeAspect="1"/>
          </p:cNvPicPr>
          <p:nvPr/>
        </p:nvPicPr>
        <p:blipFill rotWithShape="1">
          <a:blip r:embed="rId3">
            <a:extLst>
              <a:ext uri="{28A0092B-C50C-407E-A947-70E740481C1C}">
                <a14:useLocalDpi xmlns:a14="http://schemas.microsoft.com/office/drawing/2010/main" val="0"/>
              </a:ext>
            </a:extLst>
          </a:blip>
          <a:srcRect t="18504" b="13254"/>
          <a:stretch/>
        </p:blipFill>
        <p:spPr>
          <a:xfrm>
            <a:off x="6816000" y="1989000"/>
            <a:ext cx="5143500" cy="4680000"/>
          </a:xfrm>
          <a:prstGeom prst="rect">
            <a:avLst/>
          </a:prstGeom>
        </p:spPr>
      </p:pic>
      <p:sp>
        <p:nvSpPr>
          <p:cNvPr id="3" name="コンテンツ プレースホルダー 2">
            <a:extLst>
              <a:ext uri="{FF2B5EF4-FFF2-40B4-BE49-F238E27FC236}">
                <a16:creationId xmlns:a16="http://schemas.microsoft.com/office/drawing/2014/main" id="{57E4B91D-6A01-F680-A2F0-7AEED6553B6A}"/>
              </a:ext>
            </a:extLst>
          </p:cNvPr>
          <p:cNvSpPr>
            <a:spLocks noGrp="1"/>
          </p:cNvSpPr>
          <p:nvPr>
            <p:ph idx="1"/>
          </p:nvPr>
        </p:nvSpPr>
        <p:spPr>
          <a:xfrm>
            <a:off x="336000" y="2349000"/>
            <a:ext cx="10515600" cy="3693026"/>
          </a:xfrm>
        </p:spPr>
        <p:txBody>
          <a:bodyPr>
            <a:normAutofit/>
          </a:bodyPr>
          <a:lstStyle/>
          <a:p>
            <a:pPr marL="0" indent="0">
              <a:buNone/>
            </a:pPr>
            <a:r>
              <a:rPr kumimoji="1" lang="ja-JP" altLang="en-US" dirty="0">
                <a:latin typeface="HG丸ｺﾞｼｯｸM-PRO" panose="020F0600000000000000" pitchFamily="50" charset="-128"/>
                <a:ea typeface="HG丸ｺﾞｼｯｸM-PRO" panose="020F0600000000000000" pitchFamily="50" charset="-128"/>
              </a:rPr>
              <a:t>ドローン部隊が撮影した数百枚から</a:t>
            </a: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kumimoji="1" lang="ja-JP" altLang="en-US" dirty="0">
                <a:latin typeface="HG丸ｺﾞｼｯｸM-PRO" panose="020F0600000000000000" pitchFamily="50" charset="-128"/>
                <a:ea typeface="HG丸ｺﾞｼｯｸM-PRO" panose="020F0600000000000000" pitchFamily="50" charset="-128"/>
              </a:rPr>
              <a:t>数千枚の写真データを</a:t>
            </a:r>
            <a:r>
              <a:rPr lang="ja-JP" altLang="en-US" dirty="0">
                <a:latin typeface="HG丸ｺﾞｼｯｸM-PRO" panose="020F0600000000000000" pitchFamily="50" charset="-128"/>
                <a:ea typeface="HG丸ｺﾞｼｯｸM-PRO" panose="020F0600000000000000" pitchFamily="50" charset="-128"/>
              </a:rPr>
              <a:t>用いて</a:t>
            </a:r>
            <a:endParaRPr lang="en-US" altLang="ja-JP" dirty="0">
              <a:latin typeface="HG丸ｺﾞｼｯｸM-PRO" panose="020F0600000000000000" pitchFamily="50" charset="-128"/>
              <a:ea typeface="HG丸ｺﾞｼｯｸM-PRO" panose="020F0600000000000000" pitchFamily="50" charset="-128"/>
            </a:endParaRPr>
          </a:p>
          <a:p>
            <a:pPr marL="0" indent="0">
              <a:buNone/>
            </a:pPr>
            <a:r>
              <a:rPr lang="ja-JP" altLang="en-US" dirty="0">
                <a:latin typeface="HG丸ｺﾞｼｯｸM-PRO" panose="020F0600000000000000" pitchFamily="50" charset="-128"/>
                <a:ea typeface="HG丸ｺﾞｼｯｸM-PRO" panose="020F0600000000000000" pitchFamily="50" charset="-128"/>
              </a:rPr>
              <a:t>一枚の航空写真地図を作製</a:t>
            </a:r>
            <a:endParaRPr lang="en-US" altLang="ja-JP" dirty="0">
              <a:latin typeface="HG丸ｺﾞｼｯｸM-PRO" panose="020F0600000000000000" pitchFamily="50" charset="-128"/>
              <a:ea typeface="HG丸ｺﾞｼｯｸM-PRO" panose="020F0600000000000000" pitchFamily="50" charset="-128"/>
            </a:endParaRPr>
          </a:p>
          <a:p>
            <a:pPr marL="0" indent="0">
              <a:buNone/>
            </a:pPr>
            <a:r>
              <a:rPr kumimoji="1" lang="en-US" altLang="ja-JP" dirty="0" err="1">
                <a:latin typeface="HG丸ｺﾞｼｯｸM-PRO" panose="020F0600000000000000" pitchFamily="50" charset="-128"/>
                <a:ea typeface="HG丸ｺﾞｼｯｸM-PRO" panose="020F0600000000000000" pitchFamily="50" charset="-128"/>
              </a:rPr>
              <a:t>OpenAerialMap</a:t>
            </a:r>
            <a:r>
              <a:rPr kumimoji="1" lang="ja-JP" altLang="en-US" dirty="0">
                <a:latin typeface="HG丸ｺﾞｼｯｸM-PRO" panose="020F0600000000000000" pitchFamily="50" charset="-128"/>
                <a:ea typeface="HG丸ｺﾞｼｯｸM-PRO" panose="020F0600000000000000" pitchFamily="50" charset="-128"/>
              </a:rPr>
              <a:t>にアップロード</a:t>
            </a:r>
            <a:r>
              <a:rPr lang="ja-JP" altLang="en-US" dirty="0">
                <a:latin typeface="HG丸ｺﾞｼｯｸM-PRO" panose="020F0600000000000000" pitchFamily="50" charset="-128"/>
                <a:ea typeface="HG丸ｺﾞｼｯｸM-PRO" panose="020F0600000000000000" pitchFamily="50" charset="-128"/>
              </a:rPr>
              <a:t>して</a:t>
            </a:r>
            <a:endParaRPr lang="en-US" altLang="ja-JP" dirty="0">
              <a:latin typeface="HG丸ｺﾞｼｯｸM-PRO" panose="020F0600000000000000" pitchFamily="50" charset="-128"/>
              <a:ea typeface="HG丸ｺﾞｼｯｸM-PRO" panose="020F0600000000000000" pitchFamily="50" charset="-128"/>
            </a:endParaRPr>
          </a:p>
          <a:p>
            <a:pPr marL="0" indent="0">
              <a:buNone/>
            </a:pPr>
            <a:r>
              <a:rPr kumimoji="1" lang="ja-JP" altLang="en-US" dirty="0">
                <a:latin typeface="HG丸ｺﾞｼｯｸM-PRO" panose="020F0600000000000000" pitchFamily="50" charset="-128"/>
                <a:ea typeface="HG丸ｺﾞｼｯｸM-PRO" panose="020F0600000000000000" pitchFamily="50" charset="-128"/>
              </a:rPr>
              <a:t>それを基に</a:t>
            </a:r>
            <a:r>
              <a:rPr kumimoji="1" lang="en-US" altLang="ja-JP" dirty="0">
                <a:latin typeface="HG丸ｺﾞｼｯｸM-PRO" panose="020F0600000000000000" pitchFamily="50" charset="-128"/>
                <a:ea typeface="HG丸ｺﾞｼｯｸM-PRO" panose="020F0600000000000000" pitchFamily="50" charset="-128"/>
              </a:rPr>
              <a:t>OpenStreetMap</a:t>
            </a:r>
            <a:r>
              <a:rPr kumimoji="1" lang="ja-JP" altLang="en-US" dirty="0">
                <a:latin typeface="HG丸ｺﾞｼｯｸM-PRO" panose="020F0600000000000000" pitchFamily="50" charset="-128"/>
                <a:ea typeface="HG丸ｺﾞｼｯｸM-PRO" panose="020F0600000000000000" pitchFamily="50" charset="-128"/>
              </a:rPr>
              <a:t>という</a:t>
            </a: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kumimoji="1" lang="ja-JP" altLang="en-US" dirty="0">
                <a:latin typeface="HG丸ｺﾞｼｯｸM-PRO" panose="020F0600000000000000" pitchFamily="50" charset="-128"/>
                <a:ea typeface="HG丸ｺﾞｼｯｸM-PRO" panose="020F0600000000000000" pitchFamily="50" charset="-128"/>
              </a:rPr>
              <a:t>地図も更新、</a:t>
            </a:r>
            <a:r>
              <a:rPr lang="ja-JP" altLang="en-US" dirty="0">
                <a:latin typeface="HG丸ｺﾞｼｯｸM-PRO" panose="020F0600000000000000" pitchFamily="50" charset="-128"/>
                <a:ea typeface="HG丸ｺﾞｼｯｸM-PRO" panose="020F0600000000000000" pitchFamily="50" charset="-128"/>
              </a:rPr>
              <a:t>関係機関へ共有します。</a:t>
            </a:r>
            <a:endParaRPr lang="en-US" altLang="ja-JP" dirty="0">
              <a:latin typeface="HG丸ｺﾞｼｯｸM-PRO" panose="020F0600000000000000" pitchFamily="50" charset="-128"/>
              <a:ea typeface="HG丸ｺﾞｼｯｸM-PRO" panose="020F0600000000000000" pitchFamily="50" charset="-128"/>
            </a:endParaRPr>
          </a:p>
        </p:txBody>
      </p:sp>
      <p:sp>
        <p:nvSpPr>
          <p:cNvPr id="4" name="正方形/長方形 3">
            <a:extLst>
              <a:ext uri="{FF2B5EF4-FFF2-40B4-BE49-F238E27FC236}">
                <a16:creationId xmlns:a16="http://schemas.microsoft.com/office/drawing/2014/main" id="{123B0B1D-562F-0BB0-6368-FAEC03000BE2}"/>
              </a:ext>
            </a:extLst>
          </p:cNvPr>
          <p:cNvSpPr/>
          <p:nvPr/>
        </p:nvSpPr>
        <p:spPr>
          <a:xfrm>
            <a:off x="-384000" y="6042026"/>
            <a:ext cx="6814686" cy="584775"/>
          </a:xfrm>
          <a:prstGeom prst="rect">
            <a:avLst/>
          </a:prstGeom>
          <a:noFill/>
        </p:spPr>
        <p:txBody>
          <a:bodyPr wrap="square" lIns="91440" tIns="45720" rIns="91440" bIns="45720">
            <a:spAutoFit/>
          </a:bodyPr>
          <a:lstStyle/>
          <a:p>
            <a:pPr algn="ctr"/>
            <a:r>
              <a:rPr lang="ja-JP" altLang="en-US" sz="3200" b="1" dirty="0">
                <a:ln w="12700" cmpd="sng">
                  <a:solidFill>
                    <a:schemeClr val="accent4"/>
                  </a:solidFill>
                  <a:prstDash val="solid"/>
                </a:ln>
                <a:solidFill>
                  <a:srgbClr val="FF0000"/>
                </a:solidFill>
              </a:rPr>
              <a:t>目標：発災後</a:t>
            </a:r>
            <a:r>
              <a:rPr lang="en-US" altLang="ja-JP" sz="3200" b="1" dirty="0">
                <a:ln w="12700" cmpd="sng">
                  <a:solidFill>
                    <a:schemeClr val="accent4"/>
                  </a:solidFill>
                  <a:prstDash val="solid"/>
                </a:ln>
                <a:solidFill>
                  <a:srgbClr val="FF0000"/>
                </a:solidFill>
              </a:rPr>
              <a:t>2</a:t>
            </a:r>
            <a:r>
              <a:rPr lang="ja-JP" altLang="en-US" sz="3200" b="1" dirty="0">
                <a:ln w="12700" cmpd="sng">
                  <a:solidFill>
                    <a:schemeClr val="accent4"/>
                  </a:solidFill>
                  <a:prstDash val="solid"/>
                </a:ln>
                <a:solidFill>
                  <a:srgbClr val="FF0000"/>
                </a:solidFill>
              </a:rPr>
              <a:t>時間以内に開始</a:t>
            </a:r>
            <a:endParaRPr lang="ja-JP" altLang="en-US" sz="3200" b="1" cap="none" spc="0" dirty="0">
              <a:ln w="12700" cmpd="sng">
                <a:solidFill>
                  <a:schemeClr val="accent4"/>
                </a:solidFill>
                <a:prstDash val="solid"/>
              </a:ln>
              <a:solidFill>
                <a:srgbClr val="FF0000"/>
              </a:solidFill>
              <a:effectLst/>
            </a:endParaRPr>
          </a:p>
        </p:txBody>
      </p:sp>
    </p:spTree>
    <p:extLst>
      <p:ext uri="{BB962C8B-B14F-4D97-AF65-F5344CB8AC3E}">
        <p14:creationId xmlns:p14="http://schemas.microsoft.com/office/powerpoint/2010/main" val="2356366716"/>
      </p:ext>
    </p:extLst>
  </p:cSld>
  <p:clrMapOvr>
    <a:masterClrMapping/>
  </p:clrMapOvr>
  <mc:AlternateContent xmlns:mc="http://schemas.openxmlformats.org/markup-compatibility/2006">
    <mc:Choice xmlns:p14="http://schemas.microsoft.com/office/powerpoint/2010/main" Requires="p14">
      <p:transition spd="slow" p14:dur="2000" advClick="0" advTm="8000"/>
    </mc:Choice>
    <mc:Fallback>
      <p:transition spd="slow"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DB7A3F-1976-D36C-83ED-9E253ECADF30}"/>
              </a:ext>
            </a:extLst>
          </p:cNvPr>
          <p:cNvSpPr>
            <a:spLocks noGrp="1"/>
          </p:cNvSpPr>
          <p:nvPr>
            <p:ph type="title"/>
          </p:nvPr>
        </p:nvSpPr>
        <p:spPr/>
        <p:txBody>
          <a:bodyPr/>
          <a:lstStyle/>
          <a:p>
            <a:r>
              <a:rPr kumimoji="1" lang="ja-JP" altLang="en-US" dirty="0">
                <a:latin typeface="HG丸ｺﾞｼｯｸM-PRO" panose="020F0600000000000000" pitchFamily="50" charset="-128"/>
                <a:ea typeface="HG丸ｺﾞｼｯｸM-PRO" panose="020F0600000000000000" pitchFamily="50" charset="-128"/>
              </a:rPr>
              <a:t>ここで、私、池田とは・・・</a:t>
            </a:r>
          </a:p>
        </p:txBody>
      </p:sp>
      <p:sp>
        <p:nvSpPr>
          <p:cNvPr id="3" name="コンテンツ プレースホルダー 2">
            <a:extLst>
              <a:ext uri="{FF2B5EF4-FFF2-40B4-BE49-F238E27FC236}">
                <a16:creationId xmlns:a16="http://schemas.microsoft.com/office/drawing/2014/main" id="{00BFC6F3-F4AD-B17E-3F67-3965871C11C5}"/>
              </a:ext>
            </a:extLst>
          </p:cNvPr>
          <p:cNvSpPr>
            <a:spLocks noGrp="1"/>
          </p:cNvSpPr>
          <p:nvPr>
            <p:ph idx="1"/>
          </p:nvPr>
        </p:nvSpPr>
        <p:spPr/>
        <p:txBody>
          <a:bodyPr/>
          <a:lstStyle/>
          <a:p>
            <a:pPr marL="0" indent="0">
              <a:buNone/>
            </a:pPr>
            <a:r>
              <a:rPr kumimoji="1" lang="ja-JP" altLang="en-US" dirty="0">
                <a:latin typeface="HG丸ｺﾞｼｯｸM-PRO" panose="020F0600000000000000" pitchFamily="50" charset="-128"/>
                <a:ea typeface="HG丸ｺﾞｼｯｸM-PRO" panose="020F0600000000000000" pitchFamily="50" charset="-128"/>
              </a:rPr>
              <a:t>ここまで来て今更ですが自己紹介をさせて頂きます。</a:t>
            </a: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kumimoji="1" lang="ja-JP" altLang="en-US" dirty="0">
                <a:latin typeface="HG丸ｺﾞｼｯｸM-PRO" panose="020F0600000000000000" pitchFamily="50" charset="-128"/>
                <a:ea typeface="HG丸ｺﾞｼｯｸM-PRO" panose="020F0600000000000000" pitchFamily="50" charset="-128"/>
              </a:rPr>
              <a:t>福岡県出身　福島県在住</a:t>
            </a: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lang="ja-JP" altLang="en-US" dirty="0">
                <a:latin typeface="HG丸ｺﾞｼｯｸM-PRO" panose="020F0600000000000000" pitchFamily="50" charset="-128"/>
                <a:ea typeface="HG丸ｺﾞｼｯｸM-PRO" panose="020F0600000000000000" pitchFamily="50" charset="-128"/>
              </a:rPr>
              <a:t>交通インフラ関係の会社に勤務</a:t>
            </a:r>
            <a:endParaRPr lang="en-US" altLang="ja-JP" dirty="0">
              <a:latin typeface="HG丸ｺﾞｼｯｸM-PRO" panose="020F0600000000000000" pitchFamily="50" charset="-128"/>
              <a:ea typeface="HG丸ｺﾞｼｯｸM-PRO" panose="020F0600000000000000" pitchFamily="50" charset="-128"/>
            </a:endParaRPr>
          </a:p>
          <a:p>
            <a:pPr marL="0" indent="0">
              <a:buNone/>
            </a:pPr>
            <a:r>
              <a:rPr lang="en-US" altLang="ja-JP" dirty="0">
                <a:latin typeface="HG丸ｺﾞｼｯｸM-PRO" panose="020F0600000000000000" pitchFamily="50" charset="-128"/>
                <a:ea typeface="HG丸ｺﾞｼｯｸM-PRO" panose="020F0600000000000000" pitchFamily="50" charset="-128"/>
              </a:rPr>
              <a:t>DRONEBIRD</a:t>
            </a:r>
            <a:r>
              <a:rPr lang="ja-JP" altLang="en-US" dirty="0">
                <a:latin typeface="HG丸ｺﾞｼｯｸM-PRO" panose="020F0600000000000000" pitchFamily="50" charset="-128"/>
                <a:ea typeface="HG丸ｺﾞｼｯｸM-PRO" panose="020F0600000000000000" pitchFamily="50" charset="-128"/>
              </a:rPr>
              <a:t>　準隊員（</a:t>
            </a:r>
            <a:r>
              <a:rPr lang="en-US" altLang="ja-JP" dirty="0">
                <a:latin typeface="HG丸ｺﾞｼｯｸM-PRO" panose="020F0600000000000000" pitchFamily="50" charset="-128"/>
                <a:ea typeface="HG丸ｺﾞｼｯｸM-PRO" panose="020F0600000000000000" pitchFamily="50" charset="-128"/>
              </a:rPr>
              <a:t>2021</a:t>
            </a:r>
            <a:r>
              <a:rPr lang="ja-JP" altLang="en-US" dirty="0">
                <a:latin typeface="HG丸ｺﾞｼｯｸM-PRO" panose="020F0600000000000000" pitchFamily="50" charset="-128"/>
                <a:ea typeface="HG丸ｺﾞｼｯｸM-PRO" panose="020F0600000000000000" pitchFamily="50" charset="-128"/>
              </a:rPr>
              <a:t>年より参加）</a:t>
            </a:r>
            <a:endParaRPr lang="en-US" altLang="ja-JP" dirty="0">
              <a:latin typeface="HG丸ｺﾞｼｯｸM-PRO" panose="020F0600000000000000" pitchFamily="50" charset="-128"/>
              <a:ea typeface="HG丸ｺﾞｼｯｸM-PRO" panose="020F0600000000000000" pitchFamily="50" charset="-128"/>
            </a:endParaRPr>
          </a:p>
          <a:p>
            <a:pPr marL="0" indent="0">
              <a:buNone/>
            </a:pPr>
            <a:endParaRPr kumimoji="1" lang="en-US" altLang="ja-JP" dirty="0">
              <a:latin typeface="HG丸ｺﾞｼｯｸM-PRO" panose="020F0600000000000000" pitchFamily="50" charset="-128"/>
              <a:ea typeface="HG丸ｺﾞｼｯｸM-PRO" panose="020F0600000000000000" pitchFamily="50" charset="-128"/>
            </a:endParaRPr>
          </a:p>
          <a:p>
            <a:pPr marL="0" indent="0">
              <a:buNone/>
            </a:pPr>
            <a:r>
              <a:rPr lang="ja-JP" altLang="en-US" dirty="0">
                <a:latin typeface="HG丸ｺﾞｼｯｸM-PRO" panose="020F0600000000000000" pitchFamily="50" charset="-128"/>
                <a:ea typeface="HG丸ｺﾞｼｯｸM-PRO" panose="020F0600000000000000" pitchFamily="50" charset="-128"/>
              </a:rPr>
              <a:t>目標　</a:t>
            </a:r>
            <a:r>
              <a:rPr lang="en-US" altLang="ja-JP" dirty="0">
                <a:latin typeface="HG丸ｺﾞｼｯｸM-PRO" panose="020F0600000000000000" pitchFamily="50" charset="-128"/>
                <a:ea typeface="HG丸ｺﾞｼｯｸM-PRO" panose="020F0600000000000000" pitchFamily="50" charset="-128"/>
              </a:rPr>
              <a:t>2</a:t>
            </a:r>
            <a:r>
              <a:rPr lang="ja-JP" altLang="en-US" dirty="0">
                <a:latin typeface="HG丸ｺﾞｼｯｸM-PRO" panose="020F0600000000000000" pitchFamily="50" charset="-128"/>
                <a:ea typeface="HG丸ｺﾞｼｯｸM-PRO" panose="020F0600000000000000" pitchFamily="50" charset="-128"/>
              </a:rPr>
              <a:t>等無人航空機操縦士の取得</a:t>
            </a:r>
            <a:endParaRPr kumimoji="1" lang="en-US" altLang="ja-JP"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37538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541EF1-7E88-7A26-B9B6-5D6A45A70C8C}"/>
              </a:ext>
            </a:extLst>
          </p:cNvPr>
          <p:cNvSpPr>
            <a:spLocks noGrp="1"/>
          </p:cNvSpPr>
          <p:nvPr>
            <p:ph type="title"/>
          </p:nvPr>
        </p:nvSpPr>
        <p:spPr/>
        <p:txBody>
          <a:bodyPr/>
          <a:lstStyle/>
          <a:p>
            <a:r>
              <a:rPr kumimoji="1" lang="ja-JP" altLang="en-US" dirty="0">
                <a:latin typeface="HG丸ｺﾞｼｯｸM-PRO" panose="020F0600000000000000" pitchFamily="50" charset="-128"/>
                <a:ea typeface="HG丸ｺﾞｼｯｸM-PRO" panose="020F0600000000000000" pitchFamily="50" charset="-128"/>
              </a:rPr>
              <a:t>　</a:t>
            </a:r>
            <a:r>
              <a:rPr lang="ja-JP" altLang="en-US" dirty="0">
                <a:latin typeface="HG丸ｺﾞｼｯｸM-PRO" panose="020F0600000000000000" pitchFamily="50" charset="-128"/>
                <a:ea typeface="HG丸ｺﾞｼｯｸM-PRO" panose="020F0600000000000000" pitchFamily="50" charset="-128"/>
              </a:rPr>
              <a:t>福島県沖地震</a:t>
            </a:r>
            <a:endParaRPr kumimoji="1" lang="ja-JP" altLang="en-US" dirty="0">
              <a:latin typeface="HG丸ｺﾞｼｯｸM-PRO" panose="020F0600000000000000" pitchFamily="50" charset="-128"/>
              <a:ea typeface="HG丸ｺﾞｼｯｸM-PRO" panose="020F0600000000000000" pitchFamily="50" charset="-128"/>
            </a:endParaRPr>
          </a:p>
        </p:txBody>
      </p:sp>
      <p:sp>
        <p:nvSpPr>
          <p:cNvPr id="3" name="コンテンツ プレースホルダー 2">
            <a:extLst>
              <a:ext uri="{FF2B5EF4-FFF2-40B4-BE49-F238E27FC236}">
                <a16:creationId xmlns:a16="http://schemas.microsoft.com/office/drawing/2014/main" id="{F19C28C1-938D-B13F-FCBB-F6CA05E4A0FF}"/>
              </a:ext>
            </a:extLst>
          </p:cNvPr>
          <p:cNvSpPr>
            <a:spLocks noGrp="1"/>
          </p:cNvSpPr>
          <p:nvPr>
            <p:ph idx="1"/>
          </p:nvPr>
        </p:nvSpPr>
        <p:spPr/>
        <p:txBody>
          <a:bodyPr>
            <a:normAutofit fontScale="85000" lnSpcReduction="20000"/>
          </a:bodyPr>
          <a:lstStyle/>
          <a:p>
            <a:pPr marL="0" indent="0">
              <a:buNone/>
            </a:pPr>
            <a:r>
              <a:rPr kumimoji="1" lang="ja-JP" altLang="en-US" sz="2400" dirty="0">
                <a:latin typeface="HG丸ｺﾞｼｯｸM-PRO" panose="020F0600000000000000" pitchFamily="50" charset="-128"/>
                <a:ea typeface="HG丸ｺﾞｼｯｸM-PRO" panose="020F0600000000000000" pitchFamily="50" charset="-128"/>
              </a:rPr>
              <a:t>令和</a:t>
            </a:r>
            <a:r>
              <a:rPr kumimoji="1" lang="en-US" altLang="ja-JP" sz="2400" dirty="0">
                <a:latin typeface="HG丸ｺﾞｼｯｸM-PRO" panose="020F0600000000000000" pitchFamily="50" charset="-128"/>
                <a:ea typeface="HG丸ｺﾞｼｯｸM-PRO" panose="020F0600000000000000" pitchFamily="50" charset="-128"/>
              </a:rPr>
              <a:t>3</a:t>
            </a:r>
            <a:r>
              <a:rPr kumimoji="1" lang="ja-JP" altLang="en-US" sz="2400" dirty="0">
                <a:latin typeface="HG丸ｺﾞｼｯｸM-PRO" panose="020F0600000000000000" pitchFamily="50" charset="-128"/>
                <a:ea typeface="HG丸ｺﾞｼｯｸM-PRO" panose="020F0600000000000000" pitchFamily="50" charset="-128"/>
              </a:rPr>
              <a:t>年</a:t>
            </a:r>
            <a:r>
              <a:rPr kumimoji="1" lang="en-US" altLang="ja-JP" sz="2400" dirty="0">
                <a:latin typeface="HG丸ｺﾞｼｯｸM-PRO" panose="020F0600000000000000" pitchFamily="50" charset="-128"/>
                <a:ea typeface="HG丸ｺﾞｼｯｸM-PRO" panose="020F0600000000000000" pitchFamily="50" charset="-128"/>
              </a:rPr>
              <a:t>2</a:t>
            </a:r>
            <a:r>
              <a:rPr kumimoji="1" lang="ja-JP" altLang="en-US" sz="2400" dirty="0">
                <a:latin typeface="HG丸ｺﾞｼｯｸM-PRO" panose="020F0600000000000000" pitchFamily="50" charset="-128"/>
                <a:ea typeface="HG丸ｺﾞｼｯｸM-PRO" panose="020F0600000000000000" pitchFamily="50" charset="-128"/>
              </a:rPr>
              <a:t>月</a:t>
            </a:r>
            <a:r>
              <a:rPr kumimoji="1" lang="en-US" altLang="ja-JP" sz="2400" dirty="0">
                <a:latin typeface="HG丸ｺﾞｼｯｸM-PRO" panose="020F0600000000000000" pitchFamily="50" charset="-128"/>
                <a:ea typeface="HG丸ｺﾞｼｯｸM-PRO" panose="020F0600000000000000" pitchFamily="50" charset="-128"/>
              </a:rPr>
              <a:t>13</a:t>
            </a:r>
            <a:r>
              <a:rPr kumimoji="1" lang="ja-JP" altLang="en-US" sz="2400" dirty="0">
                <a:latin typeface="HG丸ｺﾞｼｯｸM-PRO" panose="020F0600000000000000" pitchFamily="50" charset="-128"/>
                <a:ea typeface="HG丸ｺﾞｼｯｸM-PRO" panose="020F0600000000000000" pitchFamily="50" charset="-128"/>
              </a:rPr>
              <a:t>日</a:t>
            </a:r>
            <a:r>
              <a:rPr kumimoji="1" lang="en-US" altLang="ja-JP" sz="2400" dirty="0">
                <a:latin typeface="HG丸ｺﾞｼｯｸM-PRO" panose="020F0600000000000000" pitchFamily="50" charset="-128"/>
                <a:ea typeface="HG丸ｺﾞｼｯｸM-PRO" panose="020F0600000000000000" pitchFamily="50" charset="-128"/>
              </a:rPr>
              <a:t>23</a:t>
            </a:r>
            <a:r>
              <a:rPr kumimoji="1" lang="ja-JP" altLang="en-US" sz="2400" dirty="0">
                <a:latin typeface="HG丸ｺﾞｼｯｸM-PRO" panose="020F0600000000000000" pitchFamily="50" charset="-128"/>
                <a:ea typeface="HG丸ｺﾞｼｯｸM-PRO" panose="020F0600000000000000" pitchFamily="50" charset="-128"/>
              </a:rPr>
              <a:t>時</a:t>
            </a:r>
            <a:r>
              <a:rPr kumimoji="1" lang="en-US" altLang="ja-JP" sz="2400" dirty="0">
                <a:latin typeface="HG丸ｺﾞｼｯｸM-PRO" panose="020F0600000000000000" pitchFamily="50" charset="-128"/>
                <a:ea typeface="HG丸ｺﾞｼｯｸM-PRO" panose="020F0600000000000000" pitchFamily="50" charset="-128"/>
              </a:rPr>
              <a:t>07</a:t>
            </a:r>
            <a:r>
              <a:rPr kumimoji="1" lang="ja-JP" altLang="en-US" sz="2400" dirty="0">
                <a:latin typeface="HG丸ｺﾞｼｯｸM-PRO" panose="020F0600000000000000" pitchFamily="50" charset="-128"/>
                <a:ea typeface="HG丸ｺﾞｼｯｸM-PRO" panose="020F0600000000000000" pitchFamily="50" charset="-128"/>
              </a:rPr>
              <a:t>分</a:t>
            </a:r>
            <a:endParaRPr kumimoji="1" lang="en-US" altLang="ja-JP" sz="2400" dirty="0">
              <a:latin typeface="HG丸ｺﾞｼｯｸM-PRO" panose="020F0600000000000000" pitchFamily="50" charset="-128"/>
              <a:ea typeface="HG丸ｺﾞｼｯｸM-PRO" panose="020F0600000000000000" pitchFamily="50" charset="-128"/>
            </a:endParaRPr>
          </a:p>
          <a:p>
            <a:pPr marL="0" indent="0">
              <a:buNone/>
            </a:pPr>
            <a:r>
              <a:rPr kumimoji="1" lang="ja-JP" altLang="en-US" sz="2400" dirty="0">
                <a:latin typeface="HG丸ｺﾞｼｯｸM-PRO" panose="020F0600000000000000" pitchFamily="50" charset="-128"/>
                <a:ea typeface="HG丸ｺﾞｼｯｸM-PRO" panose="020F0600000000000000" pitchFamily="50" charset="-128"/>
              </a:rPr>
              <a:t>　福島県沖を震源とする最大震度</a:t>
            </a:r>
            <a:r>
              <a:rPr kumimoji="1" lang="en-US" altLang="ja-JP" sz="2400" dirty="0">
                <a:latin typeface="HG丸ｺﾞｼｯｸM-PRO" panose="020F0600000000000000" pitchFamily="50" charset="-128"/>
                <a:ea typeface="HG丸ｺﾞｼｯｸM-PRO" panose="020F0600000000000000" pitchFamily="50" charset="-128"/>
              </a:rPr>
              <a:t>6</a:t>
            </a:r>
            <a:r>
              <a:rPr kumimoji="1" lang="ja-JP" altLang="en-US" sz="2400" dirty="0">
                <a:latin typeface="HG丸ｺﾞｼｯｸM-PRO" panose="020F0600000000000000" pitchFamily="50" charset="-128"/>
                <a:ea typeface="HG丸ｺﾞｼｯｸM-PRO" panose="020F0600000000000000" pitchFamily="50" charset="-128"/>
              </a:rPr>
              <a:t>強　</a:t>
            </a:r>
            <a:r>
              <a:rPr kumimoji="1" lang="en-US" altLang="ja-JP" sz="2400" dirty="0">
                <a:latin typeface="HG丸ｺﾞｼｯｸM-PRO" panose="020F0600000000000000" pitchFamily="50" charset="-128"/>
                <a:ea typeface="HG丸ｺﾞｼｯｸM-PRO" panose="020F0600000000000000" pitchFamily="50" charset="-128"/>
              </a:rPr>
              <a:t>M7.3</a:t>
            </a:r>
            <a:r>
              <a:rPr kumimoji="1" lang="ja-JP" altLang="en-US" sz="2400" dirty="0">
                <a:latin typeface="HG丸ｺﾞｼｯｸM-PRO" panose="020F0600000000000000" pitchFamily="50" charset="-128"/>
                <a:ea typeface="HG丸ｺﾞｼｯｸM-PRO" panose="020F0600000000000000" pitchFamily="50" charset="-128"/>
              </a:rPr>
              <a:t>の地震が発生</a:t>
            </a:r>
            <a:endParaRPr kumimoji="1" lang="en-US" altLang="ja-JP" sz="2400" dirty="0">
              <a:latin typeface="HG丸ｺﾞｼｯｸM-PRO" panose="020F0600000000000000" pitchFamily="50" charset="-128"/>
              <a:ea typeface="HG丸ｺﾞｼｯｸM-PRO" panose="020F0600000000000000" pitchFamily="50" charset="-128"/>
            </a:endParaRPr>
          </a:p>
          <a:p>
            <a:pPr marL="0" indent="0">
              <a:buNone/>
            </a:pPr>
            <a:r>
              <a:rPr lang="ja-JP" altLang="en-US" sz="2400" dirty="0">
                <a:latin typeface="HG丸ｺﾞｼｯｸM-PRO" panose="020F0600000000000000" pitchFamily="50" charset="-128"/>
                <a:ea typeface="HG丸ｺﾞｼｯｸM-PRO" panose="020F0600000000000000" pitchFamily="50" charset="-128"/>
              </a:rPr>
              <a:t>　</a:t>
            </a:r>
            <a:endParaRPr lang="en-US" altLang="ja-JP" sz="2400" dirty="0">
              <a:latin typeface="HG丸ｺﾞｼｯｸM-PRO" panose="020F0600000000000000" pitchFamily="50" charset="-128"/>
              <a:ea typeface="HG丸ｺﾞｼｯｸM-PRO" panose="020F0600000000000000" pitchFamily="50" charset="-128"/>
            </a:endParaRPr>
          </a:p>
          <a:p>
            <a:pPr marL="0" indent="0">
              <a:buNone/>
            </a:pPr>
            <a:r>
              <a:rPr lang="ja-JP" altLang="en-US" sz="2400" dirty="0">
                <a:latin typeface="HG丸ｺﾞｼｯｸM-PRO" panose="020F0600000000000000" pitchFamily="50" charset="-128"/>
                <a:ea typeface="HG丸ｺﾞｼｯｸM-PRO" panose="020F0600000000000000" pitchFamily="50" charset="-128"/>
              </a:rPr>
              <a:t>令和</a:t>
            </a:r>
            <a:r>
              <a:rPr lang="en-US" altLang="ja-JP" sz="2400" dirty="0">
                <a:latin typeface="HG丸ｺﾞｼｯｸM-PRO" panose="020F0600000000000000" pitchFamily="50" charset="-128"/>
                <a:ea typeface="HG丸ｺﾞｼｯｸM-PRO" panose="020F0600000000000000" pitchFamily="50" charset="-128"/>
              </a:rPr>
              <a:t>3</a:t>
            </a:r>
            <a:r>
              <a:rPr lang="ja-JP" altLang="en-US" sz="2400" dirty="0">
                <a:latin typeface="HG丸ｺﾞｼｯｸM-PRO" panose="020F0600000000000000" pitchFamily="50" charset="-128"/>
                <a:ea typeface="HG丸ｺﾞｼｯｸM-PRO" panose="020F0600000000000000" pitchFamily="50" charset="-128"/>
              </a:rPr>
              <a:t>年</a:t>
            </a:r>
            <a:r>
              <a:rPr lang="en-US" altLang="ja-JP" sz="2400" dirty="0">
                <a:latin typeface="HG丸ｺﾞｼｯｸM-PRO" panose="020F0600000000000000" pitchFamily="50" charset="-128"/>
                <a:ea typeface="HG丸ｺﾞｼｯｸM-PRO" panose="020F0600000000000000" pitchFamily="50" charset="-128"/>
              </a:rPr>
              <a:t>3</a:t>
            </a:r>
            <a:r>
              <a:rPr lang="ja-JP" altLang="en-US" sz="2400" dirty="0">
                <a:latin typeface="HG丸ｺﾞｼｯｸM-PRO" panose="020F0600000000000000" pitchFamily="50" charset="-128"/>
                <a:ea typeface="HG丸ｺﾞｼｯｸM-PRO" panose="020F0600000000000000" pitchFamily="50" charset="-128"/>
              </a:rPr>
              <a:t>月</a:t>
            </a:r>
            <a:r>
              <a:rPr lang="en-US" altLang="ja-JP" sz="2400" dirty="0">
                <a:latin typeface="HG丸ｺﾞｼｯｸM-PRO" panose="020F0600000000000000" pitchFamily="50" charset="-128"/>
                <a:ea typeface="HG丸ｺﾞｼｯｸM-PRO" panose="020F0600000000000000" pitchFamily="50" charset="-128"/>
              </a:rPr>
              <a:t>20</a:t>
            </a:r>
            <a:r>
              <a:rPr lang="ja-JP" altLang="en-US" sz="2400" dirty="0">
                <a:latin typeface="HG丸ｺﾞｼｯｸM-PRO" panose="020F0600000000000000" pitchFamily="50" charset="-128"/>
                <a:ea typeface="HG丸ｺﾞｼｯｸM-PRO" panose="020F0600000000000000" pitchFamily="50" charset="-128"/>
              </a:rPr>
              <a:t>日</a:t>
            </a:r>
            <a:r>
              <a:rPr lang="en-US" altLang="ja-JP" sz="2400" dirty="0">
                <a:latin typeface="HG丸ｺﾞｼｯｸM-PRO" panose="020F0600000000000000" pitchFamily="50" charset="-128"/>
                <a:ea typeface="HG丸ｺﾞｼｯｸM-PRO" panose="020F0600000000000000" pitchFamily="50" charset="-128"/>
              </a:rPr>
              <a:t>18</a:t>
            </a:r>
            <a:r>
              <a:rPr lang="ja-JP" altLang="en-US" sz="2400" dirty="0">
                <a:latin typeface="HG丸ｺﾞｼｯｸM-PRO" panose="020F0600000000000000" pitchFamily="50" charset="-128"/>
                <a:ea typeface="HG丸ｺﾞｼｯｸM-PRO" panose="020F0600000000000000" pitchFamily="50" charset="-128"/>
              </a:rPr>
              <a:t>時</a:t>
            </a:r>
            <a:r>
              <a:rPr lang="en-US" altLang="ja-JP" sz="2400" dirty="0">
                <a:latin typeface="HG丸ｺﾞｼｯｸM-PRO" panose="020F0600000000000000" pitchFamily="50" charset="-128"/>
                <a:ea typeface="HG丸ｺﾞｼｯｸM-PRO" panose="020F0600000000000000" pitchFamily="50" charset="-128"/>
              </a:rPr>
              <a:t>09</a:t>
            </a:r>
            <a:r>
              <a:rPr lang="ja-JP" altLang="en-US" sz="2400" dirty="0">
                <a:latin typeface="HG丸ｺﾞｼｯｸM-PRO" panose="020F0600000000000000" pitchFamily="50" charset="-128"/>
                <a:ea typeface="HG丸ｺﾞｼｯｸM-PRO" panose="020F0600000000000000" pitchFamily="50" charset="-128"/>
              </a:rPr>
              <a:t>分</a:t>
            </a:r>
            <a:endParaRPr lang="en-US" altLang="ja-JP" sz="2400" dirty="0">
              <a:latin typeface="HG丸ｺﾞｼｯｸM-PRO" panose="020F0600000000000000" pitchFamily="50" charset="-128"/>
              <a:ea typeface="HG丸ｺﾞｼｯｸM-PRO" panose="020F0600000000000000" pitchFamily="50" charset="-128"/>
            </a:endParaRPr>
          </a:p>
          <a:p>
            <a:pPr marL="0" indent="0">
              <a:buNone/>
            </a:pPr>
            <a:r>
              <a:rPr lang="ja-JP" altLang="en-US" sz="2400" dirty="0">
                <a:latin typeface="HG丸ｺﾞｼｯｸM-PRO" panose="020F0600000000000000" pitchFamily="50" charset="-128"/>
                <a:ea typeface="HG丸ｺﾞｼｯｸM-PRO" panose="020F0600000000000000" pitchFamily="50" charset="-128"/>
              </a:rPr>
              <a:t>　宮城県沖を震源とする最大震度</a:t>
            </a:r>
            <a:r>
              <a:rPr lang="en-US" altLang="ja-JP" sz="2400" dirty="0">
                <a:latin typeface="HG丸ｺﾞｼｯｸM-PRO" panose="020F0600000000000000" pitchFamily="50" charset="-128"/>
                <a:ea typeface="HG丸ｺﾞｼｯｸM-PRO" panose="020F0600000000000000" pitchFamily="50" charset="-128"/>
              </a:rPr>
              <a:t>5</a:t>
            </a:r>
            <a:r>
              <a:rPr lang="ja-JP" altLang="en-US" sz="2400" dirty="0">
                <a:latin typeface="HG丸ｺﾞｼｯｸM-PRO" panose="020F0600000000000000" pitchFamily="50" charset="-128"/>
                <a:ea typeface="HG丸ｺﾞｼｯｸM-PRO" panose="020F0600000000000000" pitchFamily="50" charset="-128"/>
              </a:rPr>
              <a:t>強　</a:t>
            </a:r>
            <a:r>
              <a:rPr lang="en-US" altLang="ja-JP" sz="2400" dirty="0">
                <a:latin typeface="HG丸ｺﾞｼｯｸM-PRO" panose="020F0600000000000000" pitchFamily="50" charset="-128"/>
                <a:ea typeface="HG丸ｺﾞｼｯｸM-PRO" panose="020F0600000000000000" pitchFamily="50" charset="-128"/>
              </a:rPr>
              <a:t>M6.9</a:t>
            </a:r>
            <a:r>
              <a:rPr lang="ja-JP" altLang="en-US" sz="2400" dirty="0">
                <a:latin typeface="HG丸ｺﾞｼｯｸM-PRO" panose="020F0600000000000000" pitchFamily="50" charset="-128"/>
                <a:ea typeface="HG丸ｺﾞｼｯｸM-PRO" panose="020F0600000000000000" pitchFamily="50" charset="-128"/>
              </a:rPr>
              <a:t>の地震が発生</a:t>
            </a:r>
            <a:endParaRPr lang="en-US" altLang="ja-JP" sz="2400" dirty="0">
              <a:latin typeface="HG丸ｺﾞｼｯｸM-PRO" panose="020F0600000000000000" pitchFamily="50" charset="-128"/>
              <a:ea typeface="HG丸ｺﾞｼｯｸM-PRO" panose="020F0600000000000000" pitchFamily="50" charset="-128"/>
            </a:endParaRPr>
          </a:p>
          <a:p>
            <a:pPr marL="0" indent="0">
              <a:buNone/>
            </a:pPr>
            <a:endParaRPr lang="en-US" altLang="ja-JP" dirty="0">
              <a:latin typeface="HG丸ｺﾞｼｯｸM-PRO" panose="020F0600000000000000" pitchFamily="50" charset="-128"/>
              <a:ea typeface="HG丸ｺﾞｼｯｸM-PRO" panose="020F0600000000000000" pitchFamily="50" charset="-128"/>
            </a:endParaRPr>
          </a:p>
          <a:p>
            <a:pPr marL="0" indent="0">
              <a:buNone/>
            </a:pPr>
            <a:r>
              <a:rPr lang="ja-JP" altLang="en-US" sz="3100" dirty="0">
                <a:latin typeface="HG丸ｺﾞｼｯｸM-PRO" panose="020F0600000000000000" pitchFamily="50" charset="-128"/>
                <a:ea typeface="HG丸ｺﾞｼｯｸM-PRO" panose="020F0600000000000000" pitchFamily="50" charset="-128"/>
              </a:rPr>
              <a:t>令和</a:t>
            </a:r>
            <a:r>
              <a:rPr lang="en-US" altLang="ja-JP" sz="3100" dirty="0">
                <a:latin typeface="HG丸ｺﾞｼｯｸM-PRO" panose="020F0600000000000000" pitchFamily="50" charset="-128"/>
                <a:ea typeface="HG丸ｺﾞｼｯｸM-PRO" panose="020F0600000000000000" pitchFamily="50" charset="-128"/>
              </a:rPr>
              <a:t>4</a:t>
            </a:r>
            <a:r>
              <a:rPr lang="ja-JP" altLang="en-US" sz="3100" dirty="0">
                <a:latin typeface="HG丸ｺﾞｼｯｸM-PRO" panose="020F0600000000000000" pitchFamily="50" charset="-128"/>
                <a:ea typeface="HG丸ｺﾞｼｯｸM-PRO" panose="020F0600000000000000" pitchFamily="50" charset="-128"/>
              </a:rPr>
              <a:t>年</a:t>
            </a:r>
            <a:r>
              <a:rPr lang="en-US" altLang="ja-JP" sz="3100" dirty="0">
                <a:latin typeface="HG丸ｺﾞｼｯｸM-PRO" panose="020F0600000000000000" pitchFamily="50" charset="-128"/>
                <a:ea typeface="HG丸ｺﾞｼｯｸM-PRO" panose="020F0600000000000000" pitchFamily="50" charset="-128"/>
              </a:rPr>
              <a:t>3</a:t>
            </a:r>
            <a:r>
              <a:rPr lang="ja-JP" altLang="en-US" sz="3100" dirty="0">
                <a:latin typeface="HG丸ｺﾞｼｯｸM-PRO" panose="020F0600000000000000" pitchFamily="50" charset="-128"/>
                <a:ea typeface="HG丸ｺﾞｼｯｸM-PRO" panose="020F0600000000000000" pitchFamily="50" charset="-128"/>
              </a:rPr>
              <a:t>月</a:t>
            </a:r>
            <a:r>
              <a:rPr lang="en-US" altLang="ja-JP" sz="3100" dirty="0">
                <a:latin typeface="HG丸ｺﾞｼｯｸM-PRO" panose="020F0600000000000000" pitchFamily="50" charset="-128"/>
                <a:ea typeface="HG丸ｺﾞｼｯｸM-PRO" panose="020F0600000000000000" pitchFamily="50" charset="-128"/>
              </a:rPr>
              <a:t>16</a:t>
            </a:r>
            <a:r>
              <a:rPr lang="ja-JP" altLang="en-US" sz="3100" dirty="0">
                <a:latin typeface="HG丸ｺﾞｼｯｸM-PRO" panose="020F0600000000000000" pitchFamily="50" charset="-128"/>
                <a:ea typeface="HG丸ｺﾞｼｯｸM-PRO" panose="020F0600000000000000" pitchFamily="50" charset="-128"/>
              </a:rPr>
              <a:t>日</a:t>
            </a:r>
            <a:r>
              <a:rPr lang="en-US" altLang="ja-JP" sz="3100" dirty="0">
                <a:latin typeface="HG丸ｺﾞｼｯｸM-PRO" panose="020F0600000000000000" pitchFamily="50" charset="-128"/>
                <a:ea typeface="HG丸ｺﾞｼｯｸM-PRO" panose="020F0600000000000000" pitchFamily="50" charset="-128"/>
              </a:rPr>
              <a:t>23</a:t>
            </a:r>
            <a:r>
              <a:rPr lang="ja-JP" altLang="en-US" sz="3100" dirty="0">
                <a:latin typeface="HG丸ｺﾞｼｯｸM-PRO" panose="020F0600000000000000" pitchFamily="50" charset="-128"/>
                <a:ea typeface="HG丸ｺﾞｼｯｸM-PRO" panose="020F0600000000000000" pitchFamily="50" charset="-128"/>
              </a:rPr>
              <a:t>時</a:t>
            </a:r>
            <a:r>
              <a:rPr lang="en-US" altLang="ja-JP" sz="3100" dirty="0">
                <a:latin typeface="HG丸ｺﾞｼｯｸM-PRO" panose="020F0600000000000000" pitchFamily="50" charset="-128"/>
                <a:ea typeface="HG丸ｺﾞｼｯｸM-PRO" panose="020F0600000000000000" pitchFamily="50" charset="-128"/>
              </a:rPr>
              <a:t>36</a:t>
            </a:r>
            <a:r>
              <a:rPr lang="ja-JP" altLang="en-US" sz="3100" dirty="0">
                <a:latin typeface="HG丸ｺﾞｼｯｸM-PRO" panose="020F0600000000000000" pitchFamily="50" charset="-128"/>
                <a:ea typeface="HG丸ｺﾞｼｯｸM-PRO" panose="020F0600000000000000" pitchFamily="50" charset="-128"/>
              </a:rPr>
              <a:t>分</a:t>
            </a:r>
            <a:endParaRPr lang="en-US" altLang="ja-JP" sz="3100" dirty="0">
              <a:latin typeface="HG丸ｺﾞｼｯｸM-PRO" panose="020F0600000000000000" pitchFamily="50" charset="-128"/>
              <a:ea typeface="HG丸ｺﾞｼｯｸM-PRO" panose="020F0600000000000000" pitchFamily="50" charset="-128"/>
            </a:endParaRPr>
          </a:p>
          <a:p>
            <a:pPr marL="0" indent="0">
              <a:buNone/>
            </a:pPr>
            <a:r>
              <a:rPr kumimoji="1" lang="ja-JP" altLang="en-US" sz="3100" dirty="0">
                <a:latin typeface="HG丸ｺﾞｼｯｸM-PRO" panose="020F0600000000000000" pitchFamily="50" charset="-128"/>
                <a:ea typeface="HG丸ｺﾞｼｯｸM-PRO" panose="020F0600000000000000" pitchFamily="50" charset="-128"/>
              </a:rPr>
              <a:t>　福島県沖を震源とする最大震度</a:t>
            </a:r>
            <a:r>
              <a:rPr kumimoji="1" lang="en-US" altLang="ja-JP" sz="3100" dirty="0">
                <a:latin typeface="HG丸ｺﾞｼｯｸM-PRO" panose="020F0600000000000000" pitchFamily="50" charset="-128"/>
                <a:ea typeface="HG丸ｺﾞｼｯｸM-PRO" panose="020F0600000000000000" pitchFamily="50" charset="-128"/>
              </a:rPr>
              <a:t>6</a:t>
            </a:r>
            <a:r>
              <a:rPr kumimoji="1" lang="ja-JP" altLang="en-US" sz="3100" dirty="0">
                <a:latin typeface="HG丸ｺﾞｼｯｸM-PRO" panose="020F0600000000000000" pitchFamily="50" charset="-128"/>
                <a:ea typeface="HG丸ｺﾞｼｯｸM-PRO" panose="020F0600000000000000" pitchFamily="50" charset="-128"/>
              </a:rPr>
              <a:t>強　</a:t>
            </a:r>
            <a:r>
              <a:rPr kumimoji="1" lang="en-US" altLang="ja-JP" sz="3100" dirty="0">
                <a:latin typeface="HG丸ｺﾞｼｯｸM-PRO" panose="020F0600000000000000" pitchFamily="50" charset="-128"/>
                <a:ea typeface="HG丸ｺﾞｼｯｸM-PRO" panose="020F0600000000000000" pitchFamily="50" charset="-128"/>
              </a:rPr>
              <a:t>M7.3</a:t>
            </a:r>
            <a:r>
              <a:rPr kumimoji="1" lang="ja-JP" altLang="en-US" sz="3100" dirty="0">
                <a:latin typeface="HG丸ｺﾞｼｯｸM-PRO" panose="020F0600000000000000" pitchFamily="50" charset="-128"/>
                <a:ea typeface="HG丸ｺﾞｼｯｸM-PRO" panose="020F0600000000000000" pitchFamily="50" charset="-128"/>
              </a:rPr>
              <a:t>の地震が発生</a:t>
            </a:r>
            <a:endParaRPr kumimoji="1" lang="en-US" altLang="ja-JP" sz="3100" dirty="0">
              <a:latin typeface="HG丸ｺﾞｼｯｸM-PRO" panose="020F0600000000000000" pitchFamily="50" charset="-128"/>
              <a:ea typeface="HG丸ｺﾞｼｯｸM-PRO" panose="020F0600000000000000" pitchFamily="50" charset="-128"/>
            </a:endParaRPr>
          </a:p>
          <a:p>
            <a:pPr marL="0" indent="0">
              <a:buNone/>
            </a:pPr>
            <a:endParaRPr kumimoji="1" lang="en-US" altLang="ja-JP" sz="3100" dirty="0">
              <a:latin typeface="HG丸ｺﾞｼｯｸM-PRO" panose="020F0600000000000000" pitchFamily="50" charset="-128"/>
              <a:ea typeface="HG丸ｺﾞｼｯｸM-PRO" panose="020F0600000000000000" pitchFamily="50" charset="-128"/>
            </a:endParaRPr>
          </a:p>
          <a:p>
            <a:pPr marL="0" indent="0">
              <a:buNone/>
            </a:pPr>
            <a:r>
              <a:rPr kumimoji="1" lang="ja-JP" altLang="en-US" sz="3100" b="1" dirty="0">
                <a:solidFill>
                  <a:srgbClr val="0070C0"/>
                </a:solidFill>
                <a:latin typeface="HG丸ｺﾞｼｯｸM-PRO" panose="020F0600000000000000" pitchFamily="50" charset="-128"/>
                <a:ea typeface="HG丸ｺﾞｼｯｸM-PRO" panose="020F0600000000000000" pitchFamily="50" charset="-128"/>
              </a:rPr>
              <a:t>令和</a:t>
            </a:r>
            <a:r>
              <a:rPr kumimoji="1" lang="en-US" altLang="ja-JP" sz="3100" b="1" dirty="0">
                <a:solidFill>
                  <a:srgbClr val="0070C0"/>
                </a:solidFill>
                <a:latin typeface="HG丸ｺﾞｼｯｸM-PRO" panose="020F0600000000000000" pitchFamily="50" charset="-128"/>
                <a:ea typeface="HG丸ｺﾞｼｯｸM-PRO" panose="020F0600000000000000" pitchFamily="50" charset="-128"/>
              </a:rPr>
              <a:t>4</a:t>
            </a:r>
            <a:r>
              <a:rPr kumimoji="1" lang="ja-JP" altLang="en-US" sz="3100" b="1" dirty="0">
                <a:solidFill>
                  <a:srgbClr val="0070C0"/>
                </a:solidFill>
                <a:latin typeface="HG丸ｺﾞｼｯｸM-PRO" panose="020F0600000000000000" pitchFamily="50" charset="-128"/>
                <a:ea typeface="HG丸ｺﾞｼｯｸM-PRO" panose="020F0600000000000000" pitchFamily="50" charset="-128"/>
              </a:rPr>
              <a:t>年</a:t>
            </a:r>
            <a:r>
              <a:rPr kumimoji="1" lang="en-US" altLang="ja-JP" sz="3100" b="1" dirty="0">
                <a:solidFill>
                  <a:srgbClr val="0070C0"/>
                </a:solidFill>
                <a:latin typeface="HG丸ｺﾞｼｯｸM-PRO" panose="020F0600000000000000" pitchFamily="50" charset="-128"/>
                <a:ea typeface="HG丸ｺﾞｼｯｸM-PRO" panose="020F0600000000000000" pitchFamily="50" charset="-128"/>
              </a:rPr>
              <a:t>4</a:t>
            </a:r>
            <a:r>
              <a:rPr kumimoji="1" lang="ja-JP" altLang="en-US" sz="3100" b="1" dirty="0">
                <a:solidFill>
                  <a:srgbClr val="0070C0"/>
                </a:solidFill>
                <a:latin typeface="HG丸ｺﾞｼｯｸM-PRO" panose="020F0600000000000000" pitchFamily="50" charset="-128"/>
                <a:ea typeface="HG丸ｺﾞｼｯｸM-PRO" panose="020F0600000000000000" pitchFamily="50" charset="-128"/>
              </a:rPr>
              <a:t>月　福島県の海沿いに位置する南相馬市鹿島地区の</a:t>
            </a:r>
            <a:endParaRPr kumimoji="1" lang="en-US" altLang="ja-JP" sz="3100" b="1" dirty="0">
              <a:solidFill>
                <a:srgbClr val="0070C0"/>
              </a:solidFill>
              <a:latin typeface="HG丸ｺﾞｼｯｸM-PRO" panose="020F0600000000000000" pitchFamily="50" charset="-128"/>
              <a:ea typeface="HG丸ｺﾞｼｯｸM-PRO" panose="020F0600000000000000" pitchFamily="50" charset="-128"/>
            </a:endParaRPr>
          </a:p>
          <a:p>
            <a:pPr marL="0" indent="0">
              <a:buNone/>
            </a:pPr>
            <a:r>
              <a:rPr lang="ja-JP" altLang="en-US" sz="3100" b="1" dirty="0">
                <a:solidFill>
                  <a:srgbClr val="0070C0"/>
                </a:solidFill>
                <a:latin typeface="HG丸ｺﾞｼｯｸM-PRO" panose="020F0600000000000000" pitchFamily="50" charset="-128"/>
                <a:ea typeface="HG丸ｺﾞｼｯｸM-PRO" panose="020F0600000000000000" pitchFamily="50" charset="-128"/>
              </a:rPr>
              <a:t>　被災状況を調査するため出動</a:t>
            </a:r>
            <a:endParaRPr kumimoji="1" lang="ja-JP" altLang="en-US" sz="3100" b="1" dirty="0">
              <a:solidFill>
                <a:srgbClr val="0070C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979354183"/>
      </p:ext>
    </p:extLst>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5E767-111E-70C5-766B-9AF5571599C8}"/>
              </a:ext>
            </a:extLst>
          </p:cNvPr>
          <p:cNvSpPr>
            <a:spLocks noGrp="1"/>
          </p:cNvSpPr>
          <p:nvPr>
            <p:ph type="title"/>
          </p:nvPr>
        </p:nvSpPr>
        <p:spPr/>
        <p:txBody>
          <a:bodyPr/>
          <a:lstStyle/>
          <a:p>
            <a:r>
              <a:rPr kumimoji="1" lang="ja-JP" altLang="en-US" dirty="0">
                <a:latin typeface="HG丸ｺﾞｼｯｸM-PRO" panose="020F0600000000000000" pitchFamily="50" charset="-128"/>
                <a:ea typeface="HG丸ｺﾞｼｯｸM-PRO" panose="020F0600000000000000" pitchFamily="50" charset="-128"/>
              </a:rPr>
              <a:t>福島県南相馬市での活動風景</a:t>
            </a:r>
          </a:p>
        </p:txBody>
      </p:sp>
      <p:pic>
        <p:nvPicPr>
          <p:cNvPr id="5" name="コンテンツ プレースホルダー 4">
            <a:extLst>
              <a:ext uri="{FF2B5EF4-FFF2-40B4-BE49-F238E27FC236}">
                <a16:creationId xmlns:a16="http://schemas.microsoft.com/office/drawing/2014/main" id="{9736EE46-5F3C-197A-2A5D-1C1D73473A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36000" y="1989000"/>
            <a:ext cx="3836160" cy="2880000"/>
          </a:xfrm>
        </p:spPr>
      </p:pic>
      <p:pic>
        <p:nvPicPr>
          <p:cNvPr id="7" name="図 6">
            <a:extLst>
              <a:ext uri="{FF2B5EF4-FFF2-40B4-BE49-F238E27FC236}">
                <a16:creationId xmlns:a16="http://schemas.microsoft.com/office/drawing/2014/main" id="{04A430A6-F30F-D73A-8D5D-BCC5B0326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80" y="1989000"/>
            <a:ext cx="3836160" cy="2880000"/>
          </a:xfrm>
          <a:prstGeom prst="rect">
            <a:avLst/>
          </a:prstGeom>
        </p:spPr>
      </p:pic>
      <p:pic>
        <p:nvPicPr>
          <p:cNvPr id="9" name="図 8">
            <a:extLst>
              <a:ext uri="{FF2B5EF4-FFF2-40B4-BE49-F238E27FC236}">
                <a16:creationId xmlns:a16="http://schemas.microsoft.com/office/drawing/2014/main" id="{78DE2093-0D39-5492-19DE-CCE73911CB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2160" y="1989000"/>
            <a:ext cx="3836160" cy="2880000"/>
          </a:xfrm>
          <a:prstGeom prst="rect">
            <a:avLst/>
          </a:prstGeom>
        </p:spPr>
      </p:pic>
      <p:sp>
        <p:nvSpPr>
          <p:cNvPr id="3" name="テキスト ボックス 2">
            <a:extLst>
              <a:ext uri="{FF2B5EF4-FFF2-40B4-BE49-F238E27FC236}">
                <a16:creationId xmlns:a16="http://schemas.microsoft.com/office/drawing/2014/main" id="{353C9323-77FD-3D7B-CC64-BFC3B2D7810B}"/>
              </a:ext>
            </a:extLst>
          </p:cNvPr>
          <p:cNvSpPr txBox="1"/>
          <p:nvPr/>
        </p:nvSpPr>
        <p:spPr>
          <a:xfrm>
            <a:off x="696000" y="5589000"/>
            <a:ext cx="6519734" cy="1292662"/>
          </a:xfrm>
          <a:prstGeom prst="rect">
            <a:avLst/>
          </a:prstGeom>
          <a:noFill/>
        </p:spPr>
        <p:txBody>
          <a:bodyPr wrap="none" rtlCol="0">
            <a:spAutoFit/>
          </a:bodyPr>
          <a:lstStyle/>
          <a:p>
            <a:r>
              <a:rPr kumimoji="1" lang="ja-JP" altLang="en-US" sz="2000" dirty="0">
                <a:latin typeface="HG丸ｺﾞｼｯｸM-PRO" panose="020F0600000000000000" pitchFamily="50" charset="-128"/>
                <a:ea typeface="HG丸ｺﾞｼｯｸM-PRO" panose="020F0600000000000000" pitchFamily="50" charset="-128"/>
              </a:rPr>
              <a:t>使用機体　</a:t>
            </a:r>
            <a:r>
              <a:rPr lang="en-US" altLang="ja-JP" sz="2000" dirty="0" err="1">
                <a:latin typeface="HG丸ｺﾞｼｯｸM-PRO" panose="020F0600000000000000" pitchFamily="50" charset="-128"/>
                <a:ea typeface="HG丸ｺﾞｼｯｸM-PRO" panose="020F0600000000000000" pitchFamily="50" charset="-128"/>
              </a:rPr>
              <a:t>AEROBOwing</a:t>
            </a:r>
            <a:r>
              <a:rPr kumimoji="1" lang="ja-JP" altLang="en-US" sz="2000" dirty="0">
                <a:latin typeface="HG丸ｺﾞｼｯｸM-PRO" panose="020F0600000000000000" pitchFamily="50" charset="-128"/>
                <a:ea typeface="HG丸ｺﾞｼｯｸM-PRO" panose="020F0600000000000000" pitchFamily="50" charset="-128"/>
              </a:rPr>
              <a:t>　</a:t>
            </a:r>
            <a:r>
              <a:rPr kumimoji="1" lang="en-US" altLang="ja-JP" sz="2000" dirty="0">
                <a:latin typeface="HG丸ｺﾞｼｯｸM-PRO" panose="020F0600000000000000" pitchFamily="50" charset="-128"/>
                <a:ea typeface="HG丸ｺﾞｼｯｸM-PRO" panose="020F0600000000000000" pitchFamily="50" charset="-128"/>
              </a:rPr>
              <a:t>Matrice300</a:t>
            </a:r>
            <a:r>
              <a:rPr kumimoji="1" lang="ja-JP" altLang="en-US" sz="2000" dirty="0">
                <a:latin typeface="HG丸ｺﾞｼｯｸM-PRO" panose="020F0600000000000000" pitchFamily="50" charset="-128"/>
                <a:ea typeface="HG丸ｺﾞｼｯｸM-PRO" panose="020F0600000000000000" pitchFamily="50" charset="-128"/>
              </a:rPr>
              <a:t>　</a:t>
            </a:r>
            <a:r>
              <a:rPr kumimoji="1" lang="en-US" altLang="ja-JP" sz="2000" dirty="0">
                <a:latin typeface="HG丸ｺﾞｼｯｸM-PRO" panose="020F0600000000000000" pitchFamily="50" charset="-128"/>
                <a:ea typeface="HG丸ｺﾞｼｯｸM-PRO" panose="020F0600000000000000" pitchFamily="50" charset="-128"/>
              </a:rPr>
              <a:t>ANAFI Ai</a:t>
            </a:r>
          </a:p>
          <a:p>
            <a:r>
              <a:rPr kumimoji="1" lang="ja-JP" altLang="en-US" sz="2000" dirty="0">
                <a:latin typeface="HG丸ｺﾞｼｯｸM-PRO" panose="020F0600000000000000" pitchFamily="50" charset="-128"/>
                <a:ea typeface="HG丸ｺﾞｼｯｸM-PRO" panose="020F0600000000000000" pitchFamily="50" charset="-128"/>
              </a:rPr>
              <a:t>出動隊員　</a:t>
            </a:r>
            <a:r>
              <a:rPr lang="en-US" altLang="ja-JP" sz="2000" dirty="0">
                <a:latin typeface="HG丸ｺﾞｼｯｸM-PRO" panose="020F0600000000000000" pitchFamily="50" charset="-128"/>
                <a:ea typeface="HG丸ｺﾞｼｯｸM-PRO" panose="020F0600000000000000" pitchFamily="50" charset="-128"/>
              </a:rPr>
              <a:t>7</a:t>
            </a:r>
            <a:r>
              <a:rPr kumimoji="1" lang="ja-JP" altLang="en-US" sz="2000" dirty="0">
                <a:latin typeface="HG丸ｺﾞｼｯｸM-PRO" panose="020F0600000000000000" pitchFamily="50" charset="-128"/>
                <a:ea typeface="HG丸ｺﾞｼｯｸM-PRO" panose="020F0600000000000000" pitchFamily="50" charset="-128"/>
              </a:rPr>
              <a:t>名</a:t>
            </a:r>
            <a:endParaRPr kumimoji="1" lang="en-US" altLang="ja-JP" sz="2000" dirty="0">
              <a:latin typeface="HG丸ｺﾞｼｯｸM-PRO" panose="020F0600000000000000" pitchFamily="50" charset="-128"/>
              <a:ea typeface="HG丸ｺﾞｼｯｸM-PRO" panose="020F0600000000000000" pitchFamily="50" charset="-128"/>
            </a:endParaRPr>
          </a:p>
          <a:p>
            <a:r>
              <a:rPr kumimoji="1" lang="ja-JP" altLang="en-US" sz="2000" dirty="0">
                <a:latin typeface="HG丸ｺﾞｼｯｸM-PRO" panose="020F0600000000000000" pitchFamily="50" charset="-128"/>
                <a:ea typeface="HG丸ｺﾞｼｯｸM-PRO" panose="020F0600000000000000" pitchFamily="50" charset="-128"/>
              </a:rPr>
              <a:t>撮影範囲 </a:t>
            </a:r>
            <a:r>
              <a:rPr kumimoji="1" lang="en-US" altLang="ja-JP" sz="2000" dirty="0">
                <a:latin typeface="HG丸ｺﾞｼｯｸM-PRO" panose="020F0600000000000000" pitchFamily="50" charset="-128"/>
                <a:ea typeface="HG丸ｺﾞｼｯｸM-PRO" panose="020F0600000000000000" pitchFamily="50" charset="-128"/>
              </a:rPr>
              <a:t>5.05K</a:t>
            </a:r>
            <a:r>
              <a:rPr kumimoji="1" lang="ja-JP" altLang="en-US" sz="2000" dirty="0">
                <a:latin typeface="HG丸ｺﾞｼｯｸM-PRO" panose="020F0600000000000000" pitchFamily="50" charset="-128"/>
                <a:ea typeface="HG丸ｺﾞｼｯｸM-PRO" panose="020F0600000000000000" pitchFamily="50" charset="-128"/>
              </a:rPr>
              <a:t>㎡　撮影枚数</a:t>
            </a:r>
            <a:r>
              <a:rPr kumimoji="1" lang="en-US" altLang="ja-JP" sz="2000" dirty="0">
                <a:latin typeface="HG丸ｺﾞｼｯｸM-PRO" panose="020F0600000000000000" pitchFamily="50" charset="-128"/>
                <a:ea typeface="HG丸ｺﾞｼｯｸM-PRO" panose="020F0600000000000000" pitchFamily="50" charset="-128"/>
              </a:rPr>
              <a:t>2,356</a:t>
            </a:r>
            <a:r>
              <a:rPr kumimoji="1" lang="ja-JP" altLang="en-US" sz="2000" dirty="0">
                <a:latin typeface="HG丸ｺﾞｼｯｸM-PRO" panose="020F0600000000000000" pitchFamily="50" charset="-128"/>
                <a:ea typeface="HG丸ｺﾞｼｯｸM-PRO" panose="020F0600000000000000" pitchFamily="50" charset="-128"/>
              </a:rPr>
              <a:t>枚</a:t>
            </a:r>
            <a:endParaRPr lang="en-US" altLang="ja-JP" sz="2000" dirty="0">
              <a:latin typeface="HG丸ｺﾞｼｯｸM-PRO" panose="020F0600000000000000" pitchFamily="50" charset="-128"/>
              <a:ea typeface="HG丸ｺﾞｼｯｸM-PRO" panose="020F0600000000000000" pitchFamily="50" charset="-128"/>
            </a:endParaRPr>
          </a:p>
          <a:p>
            <a:endParaRPr kumimoji="1" lang="ja-JP" altLang="en-US" dirty="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521710840"/>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13547</TotalTime>
  <Words>2007</Words>
  <Application>Microsoft Office PowerPoint</Application>
  <PresentationFormat>ワイド画面</PresentationFormat>
  <Paragraphs>171</Paragraphs>
  <Slides>14</Slides>
  <Notes>14</Notes>
  <HiddenSlides>2</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14</vt:i4>
      </vt:variant>
    </vt:vector>
  </HeadingPairs>
  <TitlesOfParts>
    <vt:vector size="22" baseType="lpstr">
      <vt:lpstr>BIZ UDP明朝 Medium</vt:lpstr>
      <vt:lpstr>Droid Serif</vt:lpstr>
      <vt:lpstr>HG丸ｺﾞｼｯｸM-PRO</vt:lpstr>
      <vt:lpstr>Noto Sans Japanese</vt:lpstr>
      <vt:lpstr>游ゴシック</vt:lpstr>
      <vt:lpstr>游ゴシック Light</vt:lpstr>
      <vt:lpstr>Arial</vt:lpstr>
      <vt:lpstr>Office テーマ</vt:lpstr>
      <vt:lpstr>NPO法人 クライシスマッパーズ・ジャパン  災害ドローン救援隊　DRONEBIRD</vt:lpstr>
      <vt:lpstr>クライシスマッパーズ・ジャパンとは？</vt:lpstr>
      <vt:lpstr>DRONEBIRDとは</vt:lpstr>
      <vt:lpstr>現在のDRONEBIRD</vt:lpstr>
      <vt:lpstr>ドローン部隊</vt:lpstr>
      <vt:lpstr>クライシスマッピング部隊</vt:lpstr>
      <vt:lpstr>ここで、私、池田とは・・・</vt:lpstr>
      <vt:lpstr>　福島県沖地震</vt:lpstr>
      <vt:lpstr>福島県南相馬市での活動風景</vt:lpstr>
      <vt:lpstr>PowerPoint プレゼンテーション</vt:lpstr>
      <vt:lpstr>PowerPoint プレゼンテーション</vt:lpstr>
      <vt:lpstr>ドローンから地図へ</vt:lpstr>
      <vt:lpstr>　　　　DRONEBIRDの強み</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池田 正孝</dc:creator>
  <cp:lastModifiedBy>池田 正孝</cp:lastModifiedBy>
  <cp:revision>27</cp:revision>
  <cp:lastPrinted>2023-04-16T11:54:29Z</cp:lastPrinted>
  <dcterms:created xsi:type="dcterms:W3CDTF">2023-03-30T15:48:29Z</dcterms:created>
  <dcterms:modified xsi:type="dcterms:W3CDTF">2023-04-21T04:54:15Z</dcterms:modified>
</cp:coreProperties>
</file>